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735" r:id="rId2"/>
    <p:sldId id="736" r:id="rId3"/>
    <p:sldId id="745" r:id="rId4"/>
    <p:sldId id="846" r:id="rId5"/>
    <p:sldId id="849" r:id="rId6"/>
    <p:sldId id="850" r:id="rId7"/>
    <p:sldId id="815" r:id="rId8"/>
    <p:sldId id="851" r:id="rId9"/>
    <p:sldId id="825" r:id="rId10"/>
    <p:sldId id="852" r:id="rId11"/>
    <p:sldId id="854" r:id="rId12"/>
    <p:sldId id="855" r:id="rId13"/>
    <p:sldId id="853" r:id="rId14"/>
    <p:sldId id="836" r:id="rId15"/>
    <p:sldId id="837" r:id="rId16"/>
    <p:sldId id="838" r:id="rId17"/>
    <p:sldId id="839" r:id="rId18"/>
    <p:sldId id="840" r:id="rId19"/>
    <p:sldId id="841" r:id="rId20"/>
    <p:sldId id="842" r:id="rId21"/>
    <p:sldId id="843" r:id="rId22"/>
    <p:sldId id="816" r:id="rId23"/>
    <p:sldId id="827" r:id="rId24"/>
    <p:sldId id="856" r:id="rId25"/>
    <p:sldId id="857" r:id="rId26"/>
    <p:sldId id="858" r:id="rId27"/>
    <p:sldId id="828" r:id="rId28"/>
    <p:sldId id="807" r:id="rId29"/>
    <p:sldId id="830" r:id="rId30"/>
    <p:sldId id="845" r:id="rId31"/>
    <p:sldId id="817" r:id="rId32"/>
    <p:sldId id="821" r:id="rId33"/>
    <p:sldId id="813" r:id="rId34"/>
    <p:sldId id="833" r:id="rId35"/>
    <p:sldId id="834" r:id="rId36"/>
    <p:sldId id="835" r:id="rId37"/>
    <p:sldId id="818" r:id="rId38"/>
    <p:sldId id="809" r:id="rId39"/>
    <p:sldId id="810" r:id="rId40"/>
    <p:sldId id="811" r:id="rId41"/>
  </p:sldIdLst>
  <p:sldSz cx="9144000" cy="6858000" type="screen4x3"/>
  <p:notesSz cx="7099300" cy="10234613"/>
  <p:custDataLst>
    <p:tags r:id="rId44"/>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EB8"/>
    <a:srgbClr val="F5F5F5"/>
    <a:srgbClr val="005CA2"/>
    <a:srgbClr val="000000"/>
    <a:srgbClr val="18840D"/>
    <a:srgbClr val="00B38C"/>
    <a:srgbClr val="D9D9D9"/>
    <a:srgbClr val="F7F7F7"/>
    <a:srgbClr val="F9F9F9"/>
    <a:srgbClr val="019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4" autoAdjust="0"/>
    <p:restoredTop sz="74261" autoAdjust="0"/>
  </p:normalViewPr>
  <p:slideViewPr>
    <p:cSldViewPr snapToGrid="0" showGuides="1">
      <p:cViewPr varScale="1">
        <p:scale>
          <a:sx n="84" d="100"/>
          <a:sy n="84" d="100"/>
        </p:scale>
        <p:origin x="1495" y="36"/>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2023/5/23</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dirty="0"/>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dirty="0"/>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24</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4276028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25</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517250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26</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25122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27</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28</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29</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30</a:t>
            </a:fld>
            <a:endParaRPr lang="en-US" altLang="zh-CN" dirty="0"/>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262509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31</a:t>
            </a:fld>
            <a:endParaRPr lang="en-US" altLang="zh-CN" dirty="0"/>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6513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32</a:t>
            </a:fld>
            <a:endParaRPr lang="en-US" altLang="zh-CN" dirty="0"/>
          </a:p>
        </p:txBody>
      </p:sp>
    </p:spTree>
    <p:extLst>
      <p:ext uri="{BB962C8B-B14F-4D97-AF65-F5344CB8AC3E}">
        <p14:creationId xmlns:p14="http://schemas.microsoft.com/office/powerpoint/2010/main" val="347385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dirty="0"/>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33</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28712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34</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07870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35</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221087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36</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835722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37</a:t>
            </a:fld>
            <a:endParaRPr lang="en-US" altLang="zh-CN" dirty="0"/>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70080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39</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459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6412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74480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5</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2926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6</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88799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dirty="0"/>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03891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666956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22</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2" y="-159964"/>
            <a:ext cx="9144001" cy="594318"/>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332560"/>
            <a:ext cx="9143999" cy="525439"/>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6.emf"/><Relationship Id="rId7" Type="http://schemas.openxmlformats.org/officeDocument/2006/relationships/package" Target="../embeddings/Microsoft_Visio_Drawing3.vsdx"/><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package" Target="../embeddings/Microsoft_Visio_Drawing2.vsdx"/><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Visio_Drawing4.vsdx"/><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0.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package" Target="../embeddings/Microsoft_Visio_Drawing6.vsdx"/><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package" Target="../embeddings/Microsoft_Visio_Drawing7.vsdx"/></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8.emf"/><Relationship Id="rId4" Type="http://schemas.openxmlformats.org/officeDocument/2006/relationships/image" Target="../media/image39.emf"/></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Visio_Drawing.vsdx"/><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package" Target="../embeddings/Microsoft_Visio_Drawing1.vsdx"/></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pic>
        <p:nvPicPr>
          <p:cNvPr id="4" name="图片 3" descr="图片包含 图示&#10;&#10;描述已自动生成">
            <a:extLst>
              <a:ext uri="{FF2B5EF4-FFF2-40B4-BE49-F238E27FC236}">
                <a16:creationId xmlns:a16="http://schemas.microsoft.com/office/drawing/2014/main" id="{9C1EEFD4-4799-7A04-9BA0-91D1CBFE9D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9434" y="1493765"/>
            <a:ext cx="2577637" cy="2774811"/>
          </a:xfrm>
          <a:prstGeom prst="rect">
            <a:avLst/>
          </a:prstGeom>
        </p:spPr>
      </p:pic>
      <p:pic>
        <p:nvPicPr>
          <p:cNvPr id="5" name="图片 4">
            <a:extLst>
              <a:ext uri="{FF2B5EF4-FFF2-40B4-BE49-F238E27FC236}">
                <a16:creationId xmlns:a16="http://schemas.microsoft.com/office/drawing/2014/main" id="{C46488BF-0778-E43B-498D-C3072E527521}"/>
              </a:ext>
            </a:extLst>
          </p:cNvPr>
          <p:cNvPicPr>
            <a:picLocks noChangeAspect="1"/>
          </p:cNvPicPr>
          <p:nvPr/>
        </p:nvPicPr>
        <p:blipFill>
          <a:blip r:embed="rId3"/>
          <a:stretch>
            <a:fillRect/>
          </a:stretch>
        </p:blipFill>
        <p:spPr>
          <a:xfrm>
            <a:off x="453639" y="2258341"/>
            <a:ext cx="1148270" cy="1120407"/>
          </a:xfrm>
          <a:prstGeom prst="rect">
            <a:avLst/>
          </a:prstGeom>
        </p:spPr>
      </p:pic>
      <p:pic>
        <p:nvPicPr>
          <p:cNvPr id="6" name="图片 5">
            <a:extLst>
              <a:ext uri="{FF2B5EF4-FFF2-40B4-BE49-F238E27FC236}">
                <a16:creationId xmlns:a16="http://schemas.microsoft.com/office/drawing/2014/main" id="{F483F2FF-41BD-7D6F-8732-E012E69C52BC}"/>
              </a:ext>
            </a:extLst>
          </p:cNvPr>
          <p:cNvPicPr>
            <a:picLocks noChangeAspect="1"/>
          </p:cNvPicPr>
          <p:nvPr/>
        </p:nvPicPr>
        <p:blipFill>
          <a:blip r:embed="rId4"/>
          <a:stretch>
            <a:fillRect/>
          </a:stretch>
        </p:blipFill>
        <p:spPr>
          <a:xfrm>
            <a:off x="3044571" y="4957125"/>
            <a:ext cx="1195889" cy="1080524"/>
          </a:xfrm>
          <a:prstGeom prst="rect">
            <a:avLst/>
          </a:prstGeom>
        </p:spPr>
      </p:pic>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9064D62E-7864-92F4-DC7A-867D9C125E28}"/>
              </a:ext>
            </a:extLst>
          </p:cNvPr>
          <p:cNvGraphicFramePr>
            <a:graphicFrameLocks noChangeAspect="1"/>
          </p:cNvGraphicFramePr>
          <p:nvPr>
            <p:extLst>
              <p:ext uri="{D42A27DB-BD31-4B8C-83A1-F6EECF244321}">
                <p14:modId xmlns:p14="http://schemas.microsoft.com/office/powerpoint/2010/main" val="1591708322"/>
              </p:ext>
            </p:extLst>
          </p:nvPr>
        </p:nvGraphicFramePr>
        <p:xfrm>
          <a:off x="6267805" y="1274578"/>
          <a:ext cx="2461383" cy="1628015"/>
        </p:xfrm>
        <a:graphic>
          <a:graphicData uri="http://schemas.openxmlformats.org/presentationml/2006/ole">
            <mc:AlternateContent xmlns:mc="http://schemas.openxmlformats.org/markup-compatibility/2006">
              <mc:Choice xmlns:v="urn:schemas-microsoft-com:vml" Requires="v">
                <p:oleObj name="Visio" r:id="rId5" imgW="7231477" imgH="4815589" progId="Visio.Drawing.15">
                  <p:embed/>
                </p:oleObj>
              </mc:Choice>
              <mc:Fallback>
                <p:oleObj name="Visio" r:id="rId5" imgW="7231477" imgH="481558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7805" y="1274578"/>
                        <a:ext cx="2461383" cy="1628015"/>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EDD67097-C42F-0CE9-DAB5-B1EFD0D1C93E}"/>
              </a:ext>
            </a:extLst>
          </p:cNvPr>
          <p:cNvGraphicFramePr>
            <a:graphicFrameLocks noChangeAspect="1"/>
          </p:cNvGraphicFramePr>
          <p:nvPr>
            <p:extLst>
              <p:ext uri="{D42A27DB-BD31-4B8C-83A1-F6EECF244321}">
                <p14:modId xmlns:p14="http://schemas.microsoft.com/office/powerpoint/2010/main" val="624599645"/>
              </p:ext>
            </p:extLst>
          </p:nvPr>
        </p:nvGraphicFramePr>
        <p:xfrm>
          <a:off x="6242842" y="3031213"/>
          <a:ext cx="2432763" cy="1628015"/>
        </p:xfrm>
        <a:graphic>
          <a:graphicData uri="http://schemas.openxmlformats.org/presentationml/2006/ole">
            <mc:AlternateContent xmlns:mc="http://schemas.openxmlformats.org/markup-compatibility/2006">
              <mc:Choice xmlns:v="urn:schemas-microsoft-com:vml" Requires="v">
                <p:oleObj name="Visio" r:id="rId7" imgW="7239088" imgH="4838496" progId="Visio.Drawing.15">
                  <p:embed/>
                </p:oleObj>
              </mc:Choice>
              <mc:Fallback>
                <p:oleObj name="Visio" r:id="rId7" imgW="7239088" imgH="4838496" progId="Visio.Drawing.15">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2842" y="3031213"/>
                        <a:ext cx="2432763" cy="1628015"/>
                      </a:xfrm>
                      <a:prstGeom prst="rect">
                        <a:avLst/>
                      </a:prstGeom>
                      <a:noFill/>
                    </p:spPr>
                  </p:pic>
                </p:oleObj>
              </mc:Fallback>
            </mc:AlternateContent>
          </a:graphicData>
        </a:graphic>
      </p:graphicFrame>
      <p:sp>
        <p:nvSpPr>
          <p:cNvPr id="33" name="文本框 32">
            <a:extLst>
              <a:ext uri="{FF2B5EF4-FFF2-40B4-BE49-F238E27FC236}">
                <a16:creationId xmlns:a16="http://schemas.microsoft.com/office/drawing/2014/main" id="{0D6A838F-5376-5C62-2EAC-860AA27BB721}"/>
              </a:ext>
            </a:extLst>
          </p:cNvPr>
          <p:cNvSpPr txBox="1"/>
          <p:nvPr/>
        </p:nvSpPr>
        <p:spPr>
          <a:xfrm>
            <a:off x="52724" y="3478327"/>
            <a:ext cx="1372643" cy="338554"/>
          </a:xfrm>
          <a:prstGeom prst="rect">
            <a:avLst/>
          </a:prstGeom>
          <a:noFill/>
        </p:spPr>
        <p:txBody>
          <a:bodyPr wrap="square" rtlCol="0">
            <a:spAutoFit/>
          </a:bodyPr>
          <a:lstStyle/>
          <a:p>
            <a:pPr algn="r"/>
            <a:r>
              <a:rPr lang="en-US" altLang="zh-CN" sz="1600" b="1" dirty="0">
                <a:latin typeface="微软雅黑" panose="020B0503020204020204" pitchFamily="34" charset="-122"/>
                <a:ea typeface="微软雅黑" panose="020B0503020204020204" pitchFamily="34" charset="-122"/>
              </a:rPr>
              <a:t>GPS</a:t>
            </a:r>
            <a:r>
              <a:rPr lang="zh-CN" altLang="en-US" sz="1600" b="1" dirty="0">
                <a:latin typeface="微软雅黑" panose="020B0503020204020204" pitchFamily="34" charset="-122"/>
                <a:ea typeface="微软雅黑" panose="020B0503020204020204" pitchFamily="34" charset="-122"/>
              </a:rPr>
              <a:t>轨迹</a:t>
            </a:r>
          </a:p>
        </p:txBody>
      </p:sp>
      <p:sp>
        <p:nvSpPr>
          <p:cNvPr id="37" name="文本框 36">
            <a:extLst>
              <a:ext uri="{FF2B5EF4-FFF2-40B4-BE49-F238E27FC236}">
                <a16:creationId xmlns:a16="http://schemas.microsoft.com/office/drawing/2014/main" id="{B94AD89D-18B6-B4C8-3057-B965B97F2E3B}"/>
              </a:ext>
            </a:extLst>
          </p:cNvPr>
          <p:cNvSpPr txBox="1"/>
          <p:nvPr/>
        </p:nvSpPr>
        <p:spPr>
          <a:xfrm>
            <a:off x="6946711" y="4787848"/>
            <a:ext cx="1261751"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计算候选点</a:t>
            </a:r>
          </a:p>
        </p:txBody>
      </p:sp>
      <p:sp>
        <p:nvSpPr>
          <p:cNvPr id="38" name="右箭头 80">
            <a:extLst>
              <a:ext uri="{FF2B5EF4-FFF2-40B4-BE49-F238E27FC236}">
                <a16:creationId xmlns:a16="http://schemas.microsoft.com/office/drawing/2014/main" id="{08DF76EA-F368-C83D-D21A-29064F65DA16}"/>
              </a:ext>
            </a:extLst>
          </p:cNvPr>
          <p:cNvSpPr/>
          <p:nvPr/>
        </p:nvSpPr>
        <p:spPr>
          <a:xfrm rot="10800000" flipH="1">
            <a:off x="1607754" y="2724231"/>
            <a:ext cx="788155"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右箭头 85">
            <a:extLst>
              <a:ext uri="{FF2B5EF4-FFF2-40B4-BE49-F238E27FC236}">
                <a16:creationId xmlns:a16="http://schemas.microsoft.com/office/drawing/2014/main" id="{6DE06E66-97F0-B444-5C49-8DE17C00E7FE}"/>
              </a:ext>
            </a:extLst>
          </p:cNvPr>
          <p:cNvSpPr/>
          <p:nvPr/>
        </p:nvSpPr>
        <p:spPr>
          <a:xfrm rot="5400000" flipH="1" flipV="1">
            <a:off x="3284294" y="4349969"/>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右箭头 86">
            <a:extLst>
              <a:ext uri="{FF2B5EF4-FFF2-40B4-BE49-F238E27FC236}">
                <a16:creationId xmlns:a16="http://schemas.microsoft.com/office/drawing/2014/main" id="{FAC136FA-2B3F-05EB-C8EE-BF6345E79182}"/>
              </a:ext>
            </a:extLst>
          </p:cNvPr>
          <p:cNvSpPr/>
          <p:nvPr/>
        </p:nvSpPr>
        <p:spPr>
          <a:xfrm rot="10800000" flipH="1" flipV="1">
            <a:off x="5080594" y="2676013"/>
            <a:ext cx="1065447"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文本框 43">
            <a:extLst>
              <a:ext uri="{FF2B5EF4-FFF2-40B4-BE49-F238E27FC236}">
                <a16:creationId xmlns:a16="http://schemas.microsoft.com/office/drawing/2014/main" id="{B4ADE82E-4677-F0A0-B555-15EECF127190}"/>
              </a:ext>
            </a:extLst>
          </p:cNvPr>
          <p:cNvSpPr txBox="1"/>
          <p:nvPr/>
        </p:nvSpPr>
        <p:spPr>
          <a:xfrm>
            <a:off x="2856682" y="6089532"/>
            <a:ext cx="1248052"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地图数据</a:t>
            </a:r>
          </a:p>
        </p:txBody>
      </p:sp>
      <p:sp>
        <p:nvSpPr>
          <p:cNvPr id="45" name="右箭头 85">
            <a:extLst>
              <a:ext uri="{FF2B5EF4-FFF2-40B4-BE49-F238E27FC236}">
                <a16:creationId xmlns:a16="http://schemas.microsoft.com/office/drawing/2014/main" id="{8B14AE2A-F5C2-CC32-BFFC-657327B643B9}"/>
              </a:ext>
            </a:extLst>
          </p:cNvPr>
          <p:cNvSpPr/>
          <p:nvPr/>
        </p:nvSpPr>
        <p:spPr>
          <a:xfrm rot="5400000" flipH="1" flipV="1">
            <a:off x="3284294" y="4345497"/>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TextBox 28">
            <a:extLst>
              <a:ext uri="{FF2B5EF4-FFF2-40B4-BE49-F238E27FC236}">
                <a16:creationId xmlns:a16="http://schemas.microsoft.com/office/drawing/2014/main" id="{A29F3449-231F-0090-8D16-F1335172CE9F}"/>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候选点搜索</a:t>
            </a:r>
          </a:p>
        </p:txBody>
      </p:sp>
      <p:sp>
        <p:nvSpPr>
          <p:cNvPr id="47" name="Freeform 115">
            <a:extLst>
              <a:ext uri="{FF2B5EF4-FFF2-40B4-BE49-F238E27FC236}">
                <a16:creationId xmlns:a16="http://schemas.microsoft.com/office/drawing/2014/main" id="{74F9CE1C-0791-6B6A-C214-3EBD75CB38C1}"/>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9745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a:extLst>
              <a:ext uri="{FF2B5EF4-FFF2-40B4-BE49-F238E27FC236}">
                <a16:creationId xmlns:a16="http://schemas.microsoft.com/office/drawing/2014/main" id="{F58D227D-3638-40B1-B1EA-871EB8D9B658}"/>
              </a:ext>
            </a:extLst>
          </p:cNvPr>
          <p:cNvGrpSpPr/>
          <p:nvPr/>
        </p:nvGrpSpPr>
        <p:grpSpPr>
          <a:xfrm>
            <a:off x="2938523" y="1528514"/>
            <a:ext cx="3161592" cy="3800972"/>
            <a:chOff x="3093357" y="1888877"/>
            <a:chExt cx="3161592" cy="3800972"/>
          </a:xfrm>
        </p:grpSpPr>
        <p:sp>
          <p:nvSpPr>
            <p:cNvPr id="20" name="Freeform 32">
              <a:extLst>
                <a:ext uri="{FF2B5EF4-FFF2-40B4-BE49-F238E27FC236}">
                  <a16:creationId xmlns:a16="http://schemas.microsoft.com/office/drawing/2014/main" id="{FDB31B89-179A-4AFC-9300-896F62E05B05}"/>
                </a:ext>
              </a:extLst>
            </p:cNvPr>
            <p:cNvSpPr>
              <a:spLocks/>
            </p:cNvSpPr>
            <p:nvPr/>
          </p:nvSpPr>
          <p:spPr bwMode="auto">
            <a:xfrm>
              <a:off x="3093357" y="2417199"/>
              <a:ext cx="2027771" cy="303475"/>
            </a:xfrm>
            <a:custGeom>
              <a:avLst/>
              <a:gdLst>
                <a:gd name="T0" fmla="*/ 683 w 683"/>
                <a:gd name="T1" fmla="*/ 42 h 102"/>
                <a:gd name="T2" fmla="*/ 128 w 683"/>
                <a:gd name="T3" fmla="*/ 42 h 102"/>
                <a:gd name="T4" fmla="*/ 94 w 683"/>
                <a:gd name="T5" fmla="*/ 23 h 102"/>
                <a:gd name="T6" fmla="*/ 50 w 683"/>
                <a:gd name="T7" fmla="*/ 1 h 102"/>
                <a:gd name="T8" fmla="*/ 1 w 683"/>
                <a:gd name="T9" fmla="*/ 49 h 102"/>
                <a:gd name="T10" fmla="*/ 52 w 683"/>
                <a:gd name="T11" fmla="*/ 102 h 102"/>
                <a:gd name="T12" fmla="*/ 93 w 683"/>
                <a:gd name="T13" fmla="*/ 81 h 102"/>
                <a:gd name="T14" fmla="*/ 128 w 683"/>
                <a:gd name="T15" fmla="*/ 62 h 102"/>
                <a:gd name="T16" fmla="*/ 683 w 683"/>
                <a:gd name="T17" fmla="*/ 62 h 102"/>
                <a:gd name="T18" fmla="*/ 683 w 683"/>
                <a:gd name="T19"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683" y="42"/>
                  </a:moveTo>
                  <a:cubicBezTo>
                    <a:pt x="128" y="42"/>
                    <a:pt x="128" y="42"/>
                    <a:pt x="128" y="42"/>
                  </a:cubicBezTo>
                  <a:cubicBezTo>
                    <a:pt x="114" y="42"/>
                    <a:pt x="101" y="35"/>
                    <a:pt x="94" y="23"/>
                  </a:cubicBezTo>
                  <a:cubicBezTo>
                    <a:pt x="84" y="9"/>
                    <a:pt x="68" y="0"/>
                    <a:pt x="50" y="1"/>
                  </a:cubicBezTo>
                  <a:cubicBezTo>
                    <a:pt x="24" y="2"/>
                    <a:pt x="2" y="23"/>
                    <a:pt x="1" y="49"/>
                  </a:cubicBezTo>
                  <a:cubicBezTo>
                    <a:pt x="0" y="78"/>
                    <a:pt x="23" y="102"/>
                    <a:pt x="52" y="102"/>
                  </a:cubicBezTo>
                  <a:cubicBezTo>
                    <a:pt x="69" y="102"/>
                    <a:pt x="84" y="94"/>
                    <a:pt x="93" y="81"/>
                  </a:cubicBezTo>
                  <a:cubicBezTo>
                    <a:pt x="101" y="69"/>
                    <a:pt x="114" y="62"/>
                    <a:pt x="128" y="62"/>
                  </a:cubicBezTo>
                  <a:cubicBezTo>
                    <a:pt x="683" y="62"/>
                    <a:pt x="683" y="62"/>
                    <a:pt x="683" y="62"/>
                  </a:cubicBezTo>
                  <a:lnTo>
                    <a:pt x="683" y="42"/>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1" name="Freeform 33">
              <a:extLst>
                <a:ext uri="{FF2B5EF4-FFF2-40B4-BE49-F238E27FC236}">
                  <a16:creationId xmlns:a16="http://schemas.microsoft.com/office/drawing/2014/main" id="{0FA510F7-306E-4451-84C1-07799EC092AE}"/>
                </a:ext>
              </a:extLst>
            </p:cNvPr>
            <p:cNvSpPr>
              <a:spLocks/>
            </p:cNvSpPr>
            <p:nvPr/>
          </p:nvSpPr>
          <p:spPr bwMode="auto">
            <a:xfrm>
              <a:off x="3196165" y="2513758"/>
              <a:ext cx="109101" cy="110355"/>
            </a:xfrm>
            <a:custGeom>
              <a:avLst/>
              <a:gdLst>
                <a:gd name="T0" fmla="*/ 87 w 87"/>
                <a:gd name="T1" fmla="*/ 31 h 88"/>
                <a:gd name="T2" fmla="*/ 59 w 87"/>
                <a:gd name="T3" fmla="*/ 31 h 88"/>
                <a:gd name="T4" fmla="*/ 59 w 87"/>
                <a:gd name="T5" fmla="*/ 0 h 88"/>
                <a:gd name="T6" fmla="*/ 31 w 87"/>
                <a:gd name="T7" fmla="*/ 0 h 88"/>
                <a:gd name="T8" fmla="*/ 31 w 87"/>
                <a:gd name="T9" fmla="*/ 31 h 88"/>
                <a:gd name="T10" fmla="*/ 0 w 87"/>
                <a:gd name="T11" fmla="*/ 31 h 88"/>
                <a:gd name="T12" fmla="*/ 0 w 87"/>
                <a:gd name="T13" fmla="*/ 60 h 88"/>
                <a:gd name="T14" fmla="*/ 31 w 87"/>
                <a:gd name="T15" fmla="*/ 60 h 88"/>
                <a:gd name="T16" fmla="*/ 31 w 87"/>
                <a:gd name="T17" fmla="*/ 88 h 88"/>
                <a:gd name="T18" fmla="*/ 59 w 87"/>
                <a:gd name="T19" fmla="*/ 88 h 88"/>
                <a:gd name="T20" fmla="*/ 59 w 87"/>
                <a:gd name="T21" fmla="*/ 60 h 88"/>
                <a:gd name="T22" fmla="*/ 87 w 87"/>
                <a:gd name="T23" fmla="*/ 60 h 88"/>
                <a:gd name="T24" fmla="*/ 87 w 87"/>
                <a:gd name="T25"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8">
                  <a:moveTo>
                    <a:pt x="87" y="31"/>
                  </a:moveTo>
                  <a:lnTo>
                    <a:pt x="59" y="31"/>
                  </a:lnTo>
                  <a:lnTo>
                    <a:pt x="59" y="0"/>
                  </a:lnTo>
                  <a:lnTo>
                    <a:pt x="31" y="0"/>
                  </a:lnTo>
                  <a:lnTo>
                    <a:pt x="31" y="31"/>
                  </a:lnTo>
                  <a:lnTo>
                    <a:pt x="0" y="31"/>
                  </a:lnTo>
                  <a:lnTo>
                    <a:pt x="0" y="60"/>
                  </a:lnTo>
                  <a:lnTo>
                    <a:pt x="31" y="60"/>
                  </a:lnTo>
                  <a:lnTo>
                    <a:pt x="31" y="88"/>
                  </a:lnTo>
                  <a:lnTo>
                    <a:pt x="59" y="88"/>
                  </a:lnTo>
                  <a:lnTo>
                    <a:pt x="59" y="60"/>
                  </a:lnTo>
                  <a:lnTo>
                    <a:pt x="87" y="60"/>
                  </a:lnTo>
                  <a:lnTo>
                    <a:pt x="87"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2" name="BackShape1">
              <a:extLst>
                <a:ext uri="{FF2B5EF4-FFF2-40B4-BE49-F238E27FC236}">
                  <a16:creationId xmlns:a16="http://schemas.microsoft.com/office/drawing/2014/main" id="{721B8255-0EBA-48FC-83A7-47CAB9C1DDF1}"/>
                </a:ext>
              </a:extLst>
            </p:cNvPr>
            <p:cNvSpPr>
              <a:spLocks/>
            </p:cNvSpPr>
            <p:nvPr/>
          </p:nvSpPr>
          <p:spPr bwMode="auto">
            <a:xfrm>
              <a:off x="4417703" y="2127144"/>
              <a:ext cx="905412" cy="905411"/>
            </a:xfrm>
            <a:custGeom>
              <a:avLst/>
              <a:gdLst>
                <a:gd name="T0" fmla="*/ 261 w 305"/>
                <a:gd name="T1" fmla="*/ 56 h 305"/>
                <a:gd name="T2" fmla="*/ 303 w 305"/>
                <a:gd name="T3" fmla="*/ 167 h 305"/>
                <a:gd name="T4" fmla="*/ 261 w 305"/>
                <a:gd name="T5" fmla="*/ 261 h 305"/>
                <a:gd name="T6" fmla="*/ 167 w 305"/>
                <a:gd name="T7" fmla="*/ 303 h 305"/>
                <a:gd name="T8" fmla="*/ 57 w 305"/>
                <a:gd name="T9" fmla="*/ 261 h 305"/>
                <a:gd name="T10" fmla="*/ 57 w 305"/>
                <a:gd name="T11" fmla="*/ 56 h 305"/>
                <a:gd name="T12" fmla="*/ 261 w 305"/>
                <a:gd name="T13" fmla="*/ 56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6"/>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4"/>
                    <a:pt x="0" y="113"/>
                    <a:pt x="57" y="56"/>
                  </a:cubicBezTo>
                  <a:cubicBezTo>
                    <a:pt x="113" y="0"/>
                    <a:pt x="205" y="0"/>
                    <a:pt x="261" y="5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3" name="Freeform 36">
              <a:extLst>
                <a:ext uri="{FF2B5EF4-FFF2-40B4-BE49-F238E27FC236}">
                  <a16:creationId xmlns:a16="http://schemas.microsoft.com/office/drawing/2014/main" id="{C9FDFF83-E0A5-4B55-8011-AB751E9FFAB9}"/>
                </a:ext>
              </a:extLst>
            </p:cNvPr>
            <p:cNvSpPr>
              <a:spLocks/>
            </p:cNvSpPr>
            <p:nvPr/>
          </p:nvSpPr>
          <p:spPr bwMode="auto">
            <a:xfrm>
              <a:off x="4227178" y="3610324"/>
              <a:ext cx="2027771" cy="302222"/>
            </a:xfrm>
            <a:custGeom>
              <a:avLst/>
              <a:gdLst>
                <a:gd name="T0" fmla="*/ 0 w 683"/>
                <a:gd name="T1" fmla="*/ 61 h 102"/>
                <a:gd name="T2" fmla="*/ 555 w 683"/>
                <a:gd name="T3" fmla="*/ 61 h 102"/>
                <a:gd name="T4" fmla="*/ 589 w 683"/>
                <a:gd name="T5" fmla="*/ 79 h 102"/>
                <a:gd name="T6" fmla="*/ 633 w 683"/>
                <a:gd name="T7" fmla="*/ 101 h 102"/>
                <a:gd name="T8" fmla="*/ 682 w 683"/>
                <a:gd name="T9" fmla="*/ 53 h 102"/>
                <a:gd name="T10" fmla="*/ 631 w 683"/>
                <a:gd name="T11" fmla="*/ 0 h 102"/>
                <a:gd name="T12" fmla="*/ 590 w 683"/>
                <a:gd name="T13" fmla="*/ 22 h 102"/>
                <a:gd name="T14" fmla="*/ 555 w 683"/>
                <a:gd name="T15" fmla="*/ 41 h 102"/>
                <a:gd name="T16" fmla="*/ 0 w 683"/>
                <a:gd name="T17" fmla="*/ 41 h 102"/>
                <a:gd name="T18" fmla="*/ 0 w 683"/>
                <a:gd name="T19" fmla="*/ 6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0" y="61"/>
                  </a:moveTo>
                  <a:cubicBezTo>
                    <a:pt x="555" y="61"/>
                    <a:pt x="555" y="61"/>
                    <a:pt x="555" y="61"/>
                  </a:cubicBezTo>
                  <a:cubicBezTo>
                    <a:pt x="569" y="61"/>
                    <a:pt x="582" y="68"/>
                    <a:pt x="589" y="79"/>
                  </a:cubicBezTo>
                  <a:cubicBezTo>
                    <a:pt x="599" y="93"/>
                    <a:pt x="615" y="102"/>
                    <a:pt x="633" y="101"/>
                  </a:cubicBezTo>
                  <a:cubicBezTo>
                    <a:pt x="659" y="101"/>
                    <a:pt x="681" y="79"/>
                    <a:pt x="682" y="53"/>
                  </a:cubicBezTo>
                  <a:cubicBezTo>
                    <a:pt x="683" y="24"/>
                    <a:pt x="660" y="0"/>
                    <a:pt x="631" y="0"/>
                  </a:cubicBezTo>
                  <a:cubicBezTo>
                    <a:pt x="614" y="0"/>
                    <a:pt x="599" y="9"/>
                    <a:pt x="590" y="22"/>
                  </a:cubicBezTo>
                  <a:cubicBezTo>
                    <a:pt x="582" y="33"/>
                    <a:pt x="569" y="41"/>
                    <a:pt x="555" y="41"/>
                  </a:cubicBezTo>
                  <a:cubicBezTo>
                    <a:pt x="0" y="41"/>
                    <a:pt x="0" y="41"/>
                    <a:pt x="0" y="41"/>
                  </a:cubicBezTo>
                  <a:lnTo>
                    <a:pt x="0" y="61"/>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4" name="Freeform 37">
              <a:extLst>
                <a:ext uri="{FF2B5EF4-FFF2-40B4-BE49-F238E27FC236}">
                  <a16:creationId xmlns:a16="http://schemas.microsoft.com/office/drawing/2014/main" id="{AFB18F6B-0920-42FF-BB3D-354A205F6D4D}"/>
                </a:ext>
              </a:extLst>
            </p:cNvPr>
            <p:cNvSpPr>
              <a:spLocks/>
            </p:cNvSpPr>
            <p:nvPr/>
          </p:nvSpPr>
          <p:spPr bwMode="auto">
            <a:xfrm>
              <a:off x="6049289" y="3716916"/>
              <a:ext cx="110355" cy="109101"/>
            </a:xfrm>
            <a:custGeom>
              <a:avLst/>
              <a:gdLst>
                <a:gd name="T0" fmla="*/ 88 w 88"/>
                <a:gd name="T1" fmla="*/ 31 h 87"/>
                <a:gd name="T2" fmla="*/ 57 w 88"/>
                <a:gd name="T3" fmla="*/ 31 h 87"/>
                <a:gd name="T4" fmla="*/ 57 w 88"/>
                <a:gd name="T5" fmla="*/ 0 h 87"/>
                <a:gd name="T6" fmla="*/ 29 w 88"/>
                <a:gd name="T7" fmla="*/ 0 h 87"/>
                <a:gd name="T8" fmla="*/ 29 w 88"/>
                <a:gd name="T9" fmla="*/ 31 h 87"/>
                <a:gd name="T10" fmla="*/ 0 w 88"/>
                <a:gd name="T11" fmla="*/ 31 h 87"/>
                <a:gd name="T12" fmla="*/ 0 w 88"/>
                <a:gd name="T13" fmla="*/ 59 h 87"/>
                <a:gd name="T14" fmla="*/ 29 w 88"/>
                <a:gd name="T15" fmla="*/ 59 h 87"/>
                <a:gd name="T16" fmla="*/ 29 w 88"/>
                <a:gd name="T17" fmla="*/ 87 h 87"/>
                <a:gd name="T18" fmla="*/ 57 w 88"/>
                <a:gd name="T19" fmla="*/ 87 h 87"/>
                <a:gd name="T20" fmla="*/ 57 w 88"/>
                <a:gd name="T21" fmla="*/ 59 h 87"/>
                <a:gd name="T22" fmla="*/ 88 w 88"/>
                <a:gd name="T23" fmla="*/ 59 h 87"/>
                <a:gd name="T24" fmla="*/ 88 w 88"/>
                <a:gd name="T25" fmla="*/ 3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88" y="31"/>
                  </a:moveTo>
                  <a:lnTo>
                    <a:pt x="57" y="31"/>
                  </a:lnTo>
                  <a:lnTo>
                    <a:pt x="57" y="0"/>
                  </a:lnTo>
                  <a:lnTo>
                    <a:pt x="29" y="0"/>
                  </a:lnTo>
                  <a:lnTo>
                    <a:pt x="29" y="31"/>
                  </a:lnTo>
                  <a:lnTo>
                    <a:pt x="0" y="31"/>
                  </a:lnTo>
                  <a:lnTo>
                    <a:pt x="0" y="59"/>
                  </a:lnTo>
                  <a:lnTo>
                    <a:pt x="29" y="59"/>
                  </a:lnTo>
                  <a:lnTo>
                    <a:pt x="29" y="87"/>
                  </a:lnTo>
                  <a:lnTo>
                    <a:pt x="57" y="87"/>
                  </a:lnTo>
                  <a:lnTo>
                    <a:pt x="57" y="59"/>
                  </a:lnTo>
                  <a:lnTo>
                    <a:pt x="88" y="59"/>
                  </a:lnTo>
                  <a:lnTo>
                    <a:pt x="88"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5" name="BackShape2">
              <a:extLst>
                <a:ext uri="{FF2B5EF4-FFF2-40B4-BE49-F238E27FC236}">
                  <a16:creationId xmlns:a16="http://schemas.microsoft.com/office/drawing/2014/main" id="{7561A5B9-766E-400B-8508-E5407FF69552}"/>
                </a:ext>
              </a:extLst>
            </p:cNvPr>
            <p:cNvSpPr>
              <a:spLocks/>
            </p:cNvSpPr>
            <p:nvPr/>
          </p:nvSpPr>
          <p:spPr bwMode="auto">
            <a:xfrm>
              <a:off x="4025191" y="3320982"/>
              <a:ext cx="905412" cy="905411"/>
            </a:xfrm>
            <a:custGeom>
              <a:avLst/>
              <a:gdLst>
                <a:gd name="T0" fmla="*/ 261 w 305"/>
                <a:gd name="T1" fmla="*/ 57 h 305"/>
                <a:gd name="T2" fmla="*/ 303 w 305"/>
                <a:gd name="T3" fmla="*/ 167 h 305"/>
                <a:gd name="T4" fmla="*/ 261 w 305"/>
                <a:gd name="T5" fmla="*/ 261 h 305"/>
                <a:gd name="T6" fmla="*/ 167 w 305"/>
                <a:gd name="T7" fmla="*/ 303 h 305"/>
                <a:gd name="T8" fmla="*/ 57 w 305"/>
                <a:gd name="T9" fmla="*/ 261 h 305"/>
                <a:gd name="T10" fmla="*/ 57 w 305"/>
                <a:gd name="T11" fmla="*/ 57 h 305"/>
                <a:gd name="T12" fmla="*/ 261 w 305"/>
                <a:gd name="T13" fmla="*/ 57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7"/>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5"/>
                    <a:pt x="0" y="113"/>
                    <a:pt x="57" y="57"/>
                  </a:cubicBezTo>
                  <a:cubicBezTo>
                    <a:pt x="113" y="0"/>
                    <a:pt x="205" y="0"/>
                    <a:pt x="261" y="57"/>
                  </a:cubicBezTo>
                  <a:close/>
                </a:path>
              </a:pathLst>
            </a:custGeom>
            <a:solidFill>
              <a:schemeClr val="bg1">
                <a:lumMod val="5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6" name="Freeform 40">
              <a:extLst>
                <a:ext uri="{FF2B5EF4-FFF2-40B4-BE49-F238E27FC236}">
                  <a16:creationId xmlns:a16="http://schemas.microsoft.com/office/drawing/2014/main" id="{ABDC7035-DF56-4C33-9327-6998071013CF}"/>
                </a:ext>
              </a:extLst>
            </p:cNvPr>
            <p:cNvSpPr>
              <a:spLocks/>
            </p:cNvSpPr>
            <p:nvPr/>
          </p:nvSpPr>
          <p:spPr bwMode="auto">
            <a:xfrm>
              <a:off x="3238869" y="4872390"/>
              <a:ext cx="2027771" cy="302222"/>
            </a:xfrm>
            <a:custGeom>
              <a:avLst/>
              <a:gdLst>
                <a:gd name="T0" fmla="*/ 683 w 683"/>
                <a:gd name="T1" fmla="*/ 41 h 102"/>
                <a:gd name="T2" fmla="*/ 128 w 683"/>
                <a:gd name="T3" fmla="*/ 41 h 102"/>
                <a:gd name="T4" fmla="*/ 94 w 683"/>
                <a:gd name="T5" fmla="*/ 23 h 102"/>
                <a:gd name="T6" fmla="*/ 50 w 683"/>
                <a:gd name="T7" fmla="*/ 1 h 102"/>
                <a:gd name="T8" fmla="*/ 1 w 683"/>
                <a:gd name="T9" fmla="*/ 49 h 102"/>
                <a:gd name="T10" fmla="*/ 52 w 683"/>
                <a:gd name="T11" fmla="*/ 102 h 102"/>
                <a:gd name="T12" fmla="*/ 93 w 683"/>
                <a:gd name="T13" fmla="*/ 80 h 102"/>
                <a:gd name="T14" fmla="*/ 128 w 683"/>
                <a:gd name="T15" fmla="*/ 61 h 102"/>
                <a:gd name="T16" fmla="*/ 683 w 683"/>
                <a:gd name="T17" fmla="*/ 61 h 102"/>
                <a:gd name="T18" fmla="*/ 683 w 683"/>
                <a:gd name="T19" fmla="*/ 4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683" y="41"/>
                  </a:moveTo>
                  <a:cubicBezTo>
                    <a:pt x="128" y="41"/>
                    <a:pt x="128" y="41"/>
                    <a:pt x="128" y="41"/>
                  </a:cubicBezTo>
                  <a:cubicBezTo>
                    <a:pt x="114" y="41"/>
                    <a:pt x="101" y="35"/>
                    <a:pt x="94" y="23"/>
                  </a:cubicBezTo>
                  <a:cubicBezTo>
                    <a:pt x="84" y="9"/>
                    <a:pt x="68" y="0"/>
                    <a:pt x="50" y="1"/>
                  </a:cubicBezTo>
                  <a:cubicBezTo>
                    <a:pt x="24" y="1"/>
                    <a:pt x="2" y="23"/>
                    <a:pt x="1" y="49"/>
                  </a:cubicBezTo>
                  <a:cubicBezTo>
                    <a:pt x="0" y="78"/>
                    <a:pt x="23" y="102"/>
                    <a:pt x="52" y="102"/>
                  </a:cubicBezTo>
                  <a:cubicBezTo>
                    <a:pt x="69" y="102"/>
                    <a:pt x="84" y="94"/>
                    <a:pt x="93" y="80"/>
                  </a:cubicBezTo>
                  <a:cubicBezTo>
                    <a:pt x="101" y="69"/>
                    <a:pt x="114" y="61"/>
                    <a:pt x="128" y="61"/>
                  </a:cubicBezTo>
                  <a:cubicBezTo>
                    <a:pt x="683" y="61"/>
                    <a:pt x="683" y="61"/>
                    <a:pt x="683" y="61"/>
                  </a:cubicBezTo>
                  <a:lnTo>
                    <a:pt x="683" y="41"/>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7" name="Freeform 41">
              <a:extLst>
                <a:ext uri="{FF2B5EF4-FFF2-40B4-BE49-F238E27FC236}">
                  <a16:creationId xmlns:a16="http://schemas.microsoft.com/office/drawing/2014/main" id="{B654384E-34EC-4DD8-8852-2A0CC2000372}"/>
                </a:ext>
              </a:extLst>
            </p:cNvPr>
            <p:cNvSpPr>
              <a:spLocks/>
            </p:cNvSpPr>
            <p:nvPr/>
          </p:nvSpPr>
          <p:spPr bwMode="auto">
            <a:xfrm>
              <a:off x="3342953" y="4963933"/>
              <a:ext cx="109101" cy="110355"/>
            </a:xfrm>
            <a:custGeom>
              <a:avLst/>
              <a:gdLst>
                <a:gd name="T0" fmla="*/ 87 w 87"/>
                <a:gd name="T1" fmla="*/ 31 h 88"/>
                <a:gd name="T2" fmla="*/ 59 w 87"/>
                <a:gd name="T3" fmla="*/ 31 h 88"/>
                <a:gd name="T4" fmla="*/ 59 w 87"/>
                <a:gd name="T5" fmla="*/ 0 h 88"/>
                <a:gd name="T6" fmla="*/ 31 w 87"/>
                <a:gd name="T7" fmla="*/ 0 h 88"/>
                <a:gd name="T8" fmla="*/ 31 w 87"/>
                <a:gd name="T9" fmla="*/ 31 h 88"/>
                <a:gd name="T10" fmla="*/ 0 w 87"/>
                <a:gd name="T11" fmla="*/ 31 h 88"/>
                <a:gd name="T12" fmla="*/ 0 w 87"/>
                <a:gd name="T13" fmla="*/ 59 h 88"/>
                <a:gd name="T14" fmla="*/ 31 w 87"/>
                <a:gd name="T15" fmla="*/ 59 h 88"/>
                <a:gd name="T16" fmla="*/ 31 w 87"/>
                <a:gd name="T17" fmla="*/ 88 h 88"/>
                <a:gd name="T18" fmla="*/ 59 w 87"/>
                <a:gd name="T19" fmla="*/ 88 h 88"/>
                <a:gd name="T20" fmla="*/ 59 w 87"/>
                <a:gd name="T21" fmla="*/ 59 h 88"/>
                <a:gd name="T22" fmla="*/ 87 w 87"/>
                <a:gd name="T23" fmla="*/ 59 h 88"/>
                <a:gd name="T24" fmla="*/ 87 w 87"/>
                <a:gd name="T25"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8">
                  <a:moveTo>
                    <a:pt x="87" y="31"/>
                  </a:moveTo>
                  <a:lnTo>
                    <a:pt x="59" y="31"/>
                  </a:lnTo>
                  <a:lnTo>
                    <a:pt x="59" y="0"/>
                  </a:lnTo>
                  <a:lnTo>
                    <a:pt x="31" y="0"/>
                  </a:lnTo>
                  <a:lnTo>
                    <a:pt x="31" y="31"/>
                  </a:lnTo>
                  <a:lnTo>
                    <a:pt x="0" y="31"/>
                  </a:lnTo>
                  <a:lnTo>
                    <a:pt x="0" y="59"/>
                  </a:lnTo>
                  <a:lnTo>
                    <a:pt x="31" y="59"/>
                  </a:lnTo>
                  <a:lnTo>
                    <a:pt x="31" y="88"/>
                  </a:lnTo>
                  <a:lnTo>
                    <a:pt x="59" y="88"/>
                  </a:lnTo>
                  <a:lnTo>
                    <a:pt x="59" y="59"/>
                  </a:lnTo>
                  <a:lnTo>
                    <a:pt x="87" y="59"/>
                  </a:lnTo>
                  <a:lnTo>
                    <a:pt x="87"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8" name="BackShape3">
              <a:extLst>
                <a:ext uri="{FF2B5EF4-FFF2-40B4-BE49-F238E27FC236}">
                  <a16:creationId xmlns:a16="http://schemas.microsoft.com/office/drawing/2014/main" id="{CDAE420D-A7A3-4918-9DCA-099EB0AC7077}"/>
                </a:ext>
              </a:extLst>
            </p:cNvPr>
            <p:cNvSpPr>
              <a:spLocks/>
            </p:cNvSpPr>
            <p:nvPr/>
          </p:nvSpPr>
          <p:spPr bwMode="auto">
            <a:xfrm>
              <a:off x="4417703" y="4526107"/>
              <a:ext cx="905412" cy="905411"/>
            </a:xfrm>
            <a:custGeom>
              <a:avLst/>
              <a:gdLst>
                <a:gd name="T0" fmla="*/ 261 w 305"/>
                <a:gd name="T1" fmla="*/ 56 h 305"/>
                <a:gd name="T2" fmla="*/ 303 w 305"/>
                <a:gd name="T3" fmla="*/ 167 h 305"/>
                <a:gd name="T4" fmla="*/ 261 w 305"/>
                <a:gd name="T5" fmla="*/ 261 h 305"/>
                <a:gd name="T6" fmla="*/ 167 w 305"/>
                <a:gd name="T7" fmla="*/ 303 h 305"/>
                <a:gd name="T8" fmla="*/ 57 w 305"/>
                <a:gd name="T9" fmla="*/ 261 h 305"/>
                <a:gd name="T10" fmla="*/ 57 w 305"/>
                <a:gd name="T11" fmla="*/ 56 h 305"/>
                <a:gd name="T12" fmla="*/ 261 w 305"/>
                <a:gd name="T13" fmla="*/ 56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6"/>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4"/>
                    <a:pt x="0" y="113"/>
                    <a:pt x="57" y="56"/>
                  </a:cubicBezTo>
                  <a:cubicBezTo>
                    <a:pt x="113" y="0"/>
                    <a:pt x="205" y="0"/>
                    <a:pt x="261" y="5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9" name="BackShape">
              <a:extLst>
                <a:ext uri="{FF2B5EF4-FFF2-40B4-BE49-F238E27FC236}">
                  <a16:creationId xmlns:a16="http://schemas.microsoft.com/office/drawing/2014/main" id="{3CD3669B-3FCB-4B19-A31E-51033EA3A152}"/>
                </a:ext>
              </a:extLst>
            </p:cNvPr>
            <p:cNvSpPr>
              <a:spLocks/>
            </p:cNvSpPr>
            <p:nvPr/>
          </p:nvSpPr>
          <p:spPr bwMode="auto">
            <a:xfrm>
              <a:off x="3753066" y="1888877"/>
              <a:ext cx="1889827" cy="3800972"/>
            </a:xfrm>
            <a:custGeom>
              <a:avLst/>
              <a:gdLst>
                <a:gd name="T0" fmla="*/ 239 w 637"/>
                <a:gd name="T1" fmla="*/ 475 h 1280"/>
                <a:gd name="T2" fmla="*/ 395 w 637"/>
                <a:gd name="T3" fmla="*/ 475 h 1280"/>
                <a:gd name="T4" fmla="*/ 636 w 637"/>
                <a:gd name="T5" fmla="*/ 242 h 1280"/>
                <a:gd name="T6" fmla="*/ 568 w 637"/>
                <a:gd name="T7" fmla="*/ 72 h 1280"/>
                <a:gd name="T8" fmla="*/ 399 w 637"/>
                <a:gd name="T9" fmla="*/ 1 h 1280"/>
                <a:gd name="T10" fmla="*/ 242 w 637"/>
                <a:gd name="T11" fmla="*/ 1 h 1280"/>
                <a:gd name="T12" fmla="*/ 229 w 637"/>
                <a:gd name="T13" fmla="*/ 0 h 1280"/>
                <a:gd name="T14" fmla="*/ 229 w 637"/>
                <a:gd name="T15" fmla="*/ 72 h 1280"/>
                <a:gd name="T16" fmla="*/ 242 w 637"/>
                <a:gd name="T17" fmla="*/ 73 h 1280"/>
                <a:gd name="T18" fmla="*/ 399 w 637"/>
                <a:gd name="T19" fmla="*/ 73 h 1280"/>
                <a:gd name="T20" fmla="*/ 516 w 637"/>
                <a:gd name="T21" fmla="*/ 122 h 1280"/>
                <a:gd name="T22" fmla="*/ 564 w 637"/>
                <a:gd name="T23" fmla="*/ 241 h 1280"/>
                <a:gd name="T24" fmla="*/ 395 w 637"/>
                <a:gd name="T25" fmla="*/ 403 h 1280"/>
                <a:gd name="T26" fmla="*/ 239 w 637"/>
                <a:gd name="T27" fmla="*/ 403 h 1280"/>
                <a:gd name="T28" fmla="*/ 69 w 637"/>
                <a:gd name="T29" fmla="*/ 474 h 1280"/>
                <a:gd name="T30" fmla="*/ 1 w 637"/>
                <a:gd name="T31" fmla="*/ 645 h 1280"/>
                <a:gd name="T32" fmla="*/ 242 w 637"/>
                <a:gd name="T33" fmla="*/ 878 h 1280"/>
                <a:gd name="T34" fmla="*/ 399 w 637"/>
                <a:gd name="T35" fmla="*/ 878 h 1280"/>
                <a:gd name="T36" fmla="*/ 516 w 637"/>
                <a:gd name="T37" fmla="*/ 927 h 1280"/>
                <a:gd name="T38" fmla="*/ 564 w 637"/>
                <a:gd name="T39" fmla="*/ 1046 h 1280"/>
                <a:gd name="T40" fmla="*/ 395 w 637"/>
                <a:gd name="T41" fmla="*/ 1208 h 1280"/>
                <a:gd name="T42" fmla="*/ 239 w 637"/>
                <a:gd name="T43" fmla="*/ 1208 h 1280"/>
                <a:gd name="T44" fmla="*/ 239 w 637"/>
                <a:gd name="T45" fmla="*/ 1280 h 1280"/>
                <a:gd name="T46" fmla="*/ 395 w 637"/>
                <a:gd name="T47" fmla="*/ 1280 h 1280"/>
                <a:gd name="T48" fmla="*/ 636 w 637"/>
                <a:gd name="T49" fmla="*/ 1047 h 1280"/>
                <a:gd name="T50" fmla="*/ 568 w 637"/>
                <a:gd name="T51" fmla="*/ 877 h 1280"/>
                <a:gd name="T52" fmla="*/ 399 w 637"/>
                <a:gd name="T53" fmla="*/ 806 h 1280"/>
                <a:gd name="T54" fmla="*/ 242 w 637"/>
                <a:gd name="T55" fmla="*/ 806 h 1280"/>
                <a:gd name="T56" fmla="*/ 73 w 637"/>
                <a:gd name="T57" fmla="*/ 643 h 1280"/>
                <a:gd name="T58" fmla="*/ 121 w 637"/>
                <a:gd name="T59" fmla="*/ 525 h 1280"/>
                <a:gd name="T60" fmla="*/ 239 w 637"/>
                <a:gd name="T61" fmla="*/ 475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7" h="1280">
                  <a:moveTo>
                    <a:pt x="239" y="475"/>
                  </a:moveTo>
                  <a:cubicBezTo>
                    <a:pt x="395" y="475"/>
                    <a:pt x="395" y="475"/>
                    <a:pt x="395" y="475"/>
                  </a:cubicBezTo>
                  <a:cubicBezTo>
                    <a:pt x="526" y="475"/>
                    <a:pt x="634" y="371"/>
                    <a:pt x="636" y="242"/>
                  </a:cubicBezTo>
                  <a:cubicBezTo>
                    <a:pt x="637" y="178"/>
                    <a:pt x="613" y="117"/>
                    <a:pt x="568" y="72"/>
                  </a:cubicBezTo>
                  <a:cubicBezTo>
                    <a:pt x="523" y="26"/>
                    <a:pt x="463" y="1"/>
                    <a:pt x="399" y="1"/>
                  </a:cubicBezTo>
                  <a:cubicBezTo>
                    <a:pt x="242" y="1"/>
                    <a:pt x="242" y="1"/>
                    <a:pt x="242" y="1"/>
                  </a:cubicBezTo>
                  <a:cubicBezTo>
                    <a:pt x="238" y="1"/>
                    <a:pt x="233" y="0"/>
                    <a:pt x="229" y="0"/>
                  </a:cubicBezTo>
                  <a:cubicBezTo>
                    <a:pt x="229" y="72"/>
                    <a:pt x="229" y="72"/>
                    <a:pt x="229" y="72"/>
                  </a:cubicBezTo>
                  <a:cubicBezTo>
                    <a:pt x="233" y="72"/>
                    <a:pt x="238" y="73"/>
                    <a:pt x="242" y="73"/>
                  </a:cubicBezTo>
                  <a:cubicBezTo>
                    <a:pt x="399" y="73"/>
                    <a:pt x="399" y="73"/>
                    <a:pt x="399" y="73"/>
                  </a:cubicBezTo>
                  <a:cubicBezTo>
                    <a:pt x="443" y="73"/>
                    <a:pt x="485" y="90"/>
                    <a:pt x="516" y="122"/>
                  </a:cubicBezTo>
                  <a:cubicBezTo>
                    <a:pt x="548" y="154"/>
                    <a:pt x="565" y="196"/>
                    <a:pt x="564" y="241"/>
                  </a:cubicBezTo>
                  <a:cubicBezTo>
                    <a:pt x="562" y="330"/>
                    <a:pt x="487" y="403"/>
                    <a:pt x="395" y="403"/>
                  </a:cubicBezTo>
                  <a:cubicBezTo>
                    <a:pt x="239" y="403"/>
                    <a:pt x="239" y="403"/>
                    <a:pt x="239" y="403"/>
                  </a:cubicBezTo>
                  <a:cubicBezTo>
                    <a:pt x="174" y="403"/>
                    <a:pt x="114" y="428"/>
                    <a:pt x="69" y="474"/>
                  </a:cubicBezTo>
                  <a:cubicBezTo>
                    <a:pt x="24" y="520"/>
                    <a:pt x="0" y="580"/>
                    <a:pt x="1" y="645"/>
                  </a:cubicBezTo>
                  <a:cubicBezTo>
                    <a:pt x="3" y="773"/>
                    <a:pt x="111" y="878"/>
                    <a:pt x="242" y="878"/>
                  </a:cubicBezTo>
                  <a:cubicBezTo>
                    <a:pt x="399" y="878"/>
                    <a:pt x="399" y="878"/>
                    <a:pt x="399" y="878"/>
                  </a:cubicBezTo>
                  <a:cubicBezTo>
                    <a:pt x="443" y="878"/>
                    <a:pt x="485" y="895"/>
                    <a:pt x="516" y="927"/>
                  </a:cubicBezTo>
                  <a:cubicBezTo>
                    <a:pt x="548" y="959"/>
                    <a:pt x="565" y="1001"/>
                    <a:pt x="564" y="1046"/>
                  </a:cubicBezTo>
                  <a:cubicBezTo>
                    <a:pt x="562" y="1136"/>
                    <a:pt x="487" y="1208"/>
                    <a:pt x="395" y="1208"/>
                  </a:cubicBezTo>
                  <a:cubicBezTo>
                    <a:pt x="239" y="1208"/>
                    <a:pt x="239" y="1208"/>
                    <a:pt x="239" y="1208"/>
                  </a:cubicBezTo>
                  <a:cubicBezTo>
                    <a:pt x="239" y="1280"/>
                    <a:pt x="239" y="1280"/>
                    <a:pt x="239" y="1280"/>
                  </a:cubicBezTo>
                  <a:cubicBezTo>
                    <a:pt x="395" y="1280"/>
                    <a:pt x="395" y="1280"/>
                    <a:pt x="395" y="1280"/>
                  </a:cubicBezTo>
                  <a:cubicBezTo>
                    <a:pt x="526" y="1280"/>
                    <a:pt x="634" y="1176"/>
                    <a:pt x="636" y="1047"/>
                  </a:cubicBezTo>
                  <a:cubicBezTo>
                    <a:pt x="637" y="983"/>
                    <a:pt x="613" y="922"/>
                    <a:pt x="568" y="877"/>
                  </a:cubicBezTo>
                  <a:cubicBezTo>
                    <a:pt x="523" y="831"/>
                    <a:pt x="463" y="806"/>
                    <a:pt x="399" y="806"/>
                  </a:cubicBezTo>
                  <a:cubicBezTo>
                    <a:pt x="242" y="806"/>
                    <a:pt x="242" y="806"/>
                    <a:pt x="242" y="806"/>
                  </a:cubicBezTo>
                  <a:cubicBezTo>
                    <a:pt x="150" y="806"/>
                    <a:pt x="75" y="733"/>
                    <a:pt x="73" y="643"/>
                  </a:cubicBezTo>
                  <a:cubicBezTo>
                    <a:pt x="73" y="599"/>
                    <a:pt x="89" y="556"/>
                    <a:pt x="121" y="525"/>
                  </a:cubicBezTo>
                  <a:cubicBezTo>
                    <a:pt x="152" y="493"/>
                    <a:pt x="194" y="475"/>
                    <a:pt x="239" y="475"/>
                  </a:cubicBezTo>
                  <a:close/>
                </a:path>
              </a:pathLst>
            </a:custGeom>
            <a:solidFill>
              <a:schemeClr val="bg1">
                <a:lumMod val="85000"/>
                <a:alpha val="38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30" name="IconShape">
              <a:extLst>
                <a:ext uri="{FF2B5EF4-FFF2-40B4-BE49-F238E27FC236}">
                  <a16:creationId xmlns:a16="http://schemas.microsoft.com/office/drawing/2014/main" id="{45171D41-6ED8-407F-BB08-8F53F3DAD76B}"/>
                </a:ext>
              </a:extLst>
            </p:cNvPr>
            <p:cNvSpPr>
              <a:spLocks/>
            </p:cNvSpPr>
            <p:nvPr/>
          </p:nvSpPr>
          <p:spPr bwMode="auto">
            <a:xfrm>
              <a:off x="4759857" y="2425712"/>
              <a:ext cx="279333" cy="33586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31" name="IconShape">
              <a:extLst>
                <a:ext uri="{FF2B5EF4-FFF2-40B4-BE49-F238E27FC236}">
                  <a16:creationId xmlns:a16="http://schemas.microsoft.com/office/drawing/2014/main" id="{1CB49D38-1E62-41C8-9431-EA2E778C8048}"/>
                </a:ext>
              </a:extLst>
            </p:cNvPr>
            <p:cNvSpPr>
              <a:spLocks/>
            </p:cNvSpPr>
            <p:nvPr/>
          </p:nvSpPr>
          <p:spPr bwMode="auto">
            <a:xfrm>
              <a:off x="4758911" y="4823421"/>
              <a:ext cx="281224" cy="335863"/>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32" name="IconShape">
              <a:extLst>
                <a:ext uri="{FF2B5EF4-FFF2-40B4-BE49-F238E27FC236}">
                  <a16:creationId xmlns:a16="http://schemas.microsoft.com/office/drawing/2014/main" id="{AB8A0DA5-E7E0-46A4-8DE2-EAC085670C3B}"/>
                </a:ext>
              </a:extLst>
            </p:cNvPr>
            <p:cNvSpPr>
              <a:spLocks/>
            </p:cNvSpPr>
            <p:nvPr/>
          </p:nvSpPr>
          <p:spPr bwMode="auto">
            <a:xfrm>
              <a:off x="4360300" y="3641048"/>
              <a:ext cx="277900" cy="299387"/>
            </a:xfrm>
            <a:custGeom>
              <a:avLst/>
              <a:gdLst>
                <a:gd name="T0" fmla="*/ 233 w 238"/>
                <a:gd name="T1" fmla="*/ 236 h 256"/>
                <a:gd name="T2" fmla="*/ 173 w 238"/>
                <a:gd name="T3" fmla="*/ 210 h 256"/>
                <a:gd name="T4" fmla="*/ 168 w 238"/>
                <a:gd name="T5" fmla="*/ 207 h 256"/>
                <a:gd name="T6" fmla="*/ 164 w 238"/>
                <a:gd name="T7" fmla="*/ 195 h 256"/>
                <a:gd name="T8" fmla="*/ 159 w 238"/>
                <a:gd name="T9" fmla="*/ 189 h 256"/>
                <a:gd name="T10" fmla="*/ 157 w 238"/>
                <a:gd name="T11" fmla="*/ 186 h 256"/>
                <a:gd name="T12" fmla="*/ 158 w 238"/>
                <a:gd name="T13" fmla="*/ 167 h 256"/>
                <a:gd name="T14" fmla="*/ 167 w 238"/>
                <a:gd name="T15" fmla="*/ 149 h 256"/>
                <a:gd name="T16" fmla="*/ 178 w 238"/>
                <a:gd name="T17" fmla="*/ 113 h 256"/>
                <a:gd name="T18" fmla="*/ 172 w 238"/>
                <a:gd name="T19" fmla="*/ 109 h 256"/>
                <a:gd name="T20" fmla="*/ 179 w 238"/>
                <a:gd name="T21" fmla="*/ 77 h 256"/>
                <a:gd name="T22" fmla="*/ 180 w 238"/>
                <a:gd name="T23" fmla="*/ 84 h 256"/>
                <a:gd name="T24" fmla="*/ 180 w 238"/>
                <a:gd name="T25" fmla="*/ 86 h 256"/>
                <a:gd name="T26" fmla="*/ 216 w 238"/>
                <a:gd name="T27" fmla="*/ 63 h 256"/>
                <a:gd name="T28" fmla="*/ 119 w 238"/>
                <a:gd name="T29" fmla="*/ 0 h 256"/>
                <a:gd name="T30" fmla="*/ 21 w 238"/>
                <a:gd name="T31" fmla="*/ 63 h 256"/>
                <a:gd name="T32" fmla="*/ 30 w 238"/>
                <a:gd name="T33" fmla="*/ 69 h 256"/>
                <a:gd name="T34" fmla="*/ 30 w 238"/>
                <a:gd name="T35" fmla="*/ 82 h 256"/>
                <a:gd name="T36" fmla="*/ 27 w 238"/>
                <a:gd name="T37" fmla="*/ 85 h 256"/>
                <a:gd name="T38" fmla="*/ 29 w 238"/>
                <a:gd name="T39" fmla="*/ 89 h 256"/>
                <a:gd name="T40" fmla="*/ 21 w 238"/>
                <a:gd name="T41" fmla="*/ 133 h 256"/>
                <a:gd name="T42" fmla="*/ 41 w 238"/>
                <a:gd name="T43" fmla="*/ 133 h 256"/>
                <a:gd name="T44" fmla="*/ 33 w 238"/>
                <a:gd name="T45" fmla="*/ 89 h 256"/>
                <a:gd name="T46" fmla="*/ 35 w 238"/>
                <a:gd name="T47" fmla="*/ 85 h 256"/>
                <a:gd name="T48" fmla="*/ 32 w 238"/>
                <a:gd name="T49" fmla="*/ 82 h 256"/>
                <a:gd name="T50" fmla="*/ 32 w 238"/>
                <a:gd name="T51" fmla="*/ 70 h 256"/>
                <a:gd name="T52" fmla="*/ 57 w 238"/>
                <a:gd name="T53" fmla="*/ 86 h 256"/>
                <a:gd name="T54" fmla="*/ 57 w 238"/>
                <a:gd name="T55" fmla="*/ 85 h 256"/>
                <a:gd name="T56" fmla="*/ 58 w 238"/>
                <a:gd name="T57" fmla="*/ 92 h 256"/>
                <a:gd name="T58" fmla="*/ 67 w 238"/>
                <a:gd name="T59" fmla="*/ 109 h 256"/>
                <a:gd name="T60" fmla="*/ 67 w 238"/>
                <a:gd name="T61" fmla="*/ 110 h 256"/>
                <a:gd name="T62" fmla="*/ 67 w 238"/>
                <a:gd name="T63" fmla="*/ 110 h 256"/>
                <a:gd name="T64" fmla="*/ 65 w 238"/>
                <a:gd name="T65" fmla="*/ 113 h 256"/>
                <a:gd name="T66" fmla="*/ 62 w 238"/>
                <a:gd name="T67" fmla="*/ 118 h 256"/>
                <a:gd name="T68" fmla="*/ 66 w 238"/>
                <a:gd name="T69" fmla="*/ 138 h 256"/>
                <a:gd name="T70" fmla="*/ 70 w 238"/>
                <a:gd name="T71" fmla="*/ 148 h 256"/>
                <a:gd name="T72" fmla="*/ 80 w 238"/>
                <a:gd name="T73" fmla="*/ 166 h 256"/>
                <a:gd name="T74" fmla="*/ 82 w 238"/>
                <a:gd name="T75" fmla="*/ 170 h 256"/>
                <a:gd name="T76" fmla="*/ 80 w 238"/>
                <a:gd name="T77" fmla="*/ 186 h 256"/>
                <a:gd name="T78" fmla="*/ 77 w 238"/>
                <a:gd name="T79" fmla="*/ 189 h 256"/>
                <a:gd name="T80" fmla="*/ 71 w 238"/>
                <a:gd name="T81" fmla="*/ 195 h 256"/>
                <a:gd name="T82" fmla="*/ 67 w 238"/>
                <a:gd name="T83" fmla="*/ 206 h 256"/>
                <a:gd name="T84" fmla="*/ 64 w 238"/>
                <a:gd name="T85" fmla="*/ 209 h 256"/>
                <a:gd name="T86" fmla="*/ 41 w 238"/>
                <a:gd name="T87" fmla="*/ 217 h 256"/>
                <a:gd name="T88" fmla="*/ 4 w 238"/>
                <a:gd name="T89" fmla="*/ 237 h 256"/>
                <a:gd name="T90" fmla="*/ 2 w 238"/>
                <a:gd name="T91" fmla="*/ 256 h 256"/>
                <a:gd name="T92" fmla="*/ 235 w 238"/>
                <a:gd name="T93" fmla="*/ 256 h 256"/>
                <a:gd name="T94" fmla="*/ 233 w 238"/>
                <a:gd name="T95" fmla="*/ 2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56">
                  <a:moveTo>
                    <a:pt x="233" y="236"/>
                  </a:moveTo>
                  <a:cubicBezTo>
                    <a:pt x="210" y="226"/>
                    <a:pt x="197" y="218"/>
                    <a:pt x="173" y="210"/>
                  </a:cubicBezTo>
                  <a:cubicBezTo>
                    <a:pt x="171" y="209"/>
                    <a:pt x="169" y="208"/>
                    <a:pt x="168" y="207"/>
                  </a:cubicBezTo>
                  <a:cubicBezTo>
                    <a:pt x="166" y="203"/>
                    <a:pt x="165" y="199"/>
                    <a:pt x="164" y="195"/>
                  </a:cubicBezTo>
                  <a:cubicBezTo>
                    <a:pt x="163" y="193"/>
                    <a:pt x="162" y="190"/>
                    <a:pt x="159" y="189"/>
                  </a:cubicBezTo>
                  <a:cubicBezTo>
                    <a:pt x="158" y="189"/>
                    <a:pt x="157" y="187"/>
                    <a:pt x="157" y="186"/>
                  </a:cubicBezTo>
                  <a:cubicBezTo>
                    <a:pt x="157" y="177"/>
                    <a:pt x="154" y="171"/>
                    <a:pt x="158" y="167"/>
                  </a:cubicBezTo>
                  <a:cubicBezTo>
                    <a:pt x="165" y="161"/>
                    <a:pt x="164" y="153"/>
                    <a:pt x="167" y="149"/>
                  </a:cubicBezTo>
                  <a:cubicBezTo>
                    <a:pt x="171" y="145"/>
                    <a:pt x="180" y="117"/>
                    <a:pt x="178" y="113"/>
                  </a:cubicBezTo>
                  <a:cubicBezTo>
                    <a:pt x="176" y="109"/>
                    <a:pt x="170" y="111"/>
                    <a:pt x="172" y="109"/>
                  </a:cubicBezTo>
                  <a:cubicBezTo>
                    <a:pt x="177" y="102"/>
                    <a:pt x="179" y="89"/>
                    <a:pt x="179" y="77"/>
                  </a:cubicBezTo>
                  <a:cubicBezTo>
                    <a:pt x="180" y="79"/>
                    <a:pt x="180" y="81"/>
                    <a:pt x="180" y="84"/>
                  </a:cubicBezTo>
                  <a:cubicBezTo>
                    <a:pt x="180" y="86"/>
                    <a:pt x="180" y="86"/>
                    <a:pt x="180" y="86"/>
                  </a:cubicBezTo>
                  <a:cubicBezTo>
                    <a:pt x="216" y="63"/>
                    <a:pt x="216" y="63"/>
                    <a:pt x="216" y="63"/>
                  </a:cubicBezTo>
                  <a:cubicBezTo>
                    <a:pt x="119" y="0"/>
                    <a:pt x="119" y="0"/>
                    <a:pt x="119" y="0"/>
                  </a:cubicBezTo>
                  <a:cubicBezTo>
                    <a:pt x="21" y="63"/>
                    <a:pt x="21" y="63"/>
                    <a:pt x="21" y="63"/>
                  </a:cubicBezTo>
                  <a:cubicBezTo>
                    <a:pt x="30" y="69"/>
                    <a:pt x="30" y="69"/>
                    <a:pt x="30" y="69"/>
                  </a:cubicBezTo>
                  <a:cubicBezTo>
                    <a:pt x="30" y="82"/>
                    <a:pt x="30" y="82"/>
                    <a:pt x="30" y="82"/>
                  </a:cubicBezTo>
                  <a:cubicBezTo>
                    <a:pt x="29" y="82"/>
                    <a:pt x="27" y="84"/>
                    <a:pt x="27" y="85"/>
                  </a:cubicBezTo>
                  <a:cubicBezTo>
                    <a:pt x="27" y="87"/>
                    <a:pt x="28" y="88"/>
                    <a:pt x="29" y="89"/>
                  </a:cubicBezTo>
                  <a:cubicBezTo>
                    <a:pt x="21" y="133"/>
                    <a:pt x="21" y="133"/>
                    <a:pt x="21" y="133"/>
                  </a:cubicBezTo>
                  <a:cubicBezTo>
                    <a:pt x="41" y="133"/>
                    <a:pt x="41" y="133"/>
                    <a:pt x="41" y="133"/>
                  </a:cubicBezTo>
                  <a:cubicBezTo>
                    <a:pt x="33" y="89"/>
                    <a:pt x="33" y="89"/>
                    <a:pt x="33" y="89"/>
                  </a:cubicBezTo>
                  <a:cubicBezTo>
                    <a:pt x="34" y="88"/>
                    <a:pt x="35" y="87"/>
                    <a:pt x="35" y="85"/>
                  </a:cubicBezTo>
                  <a:cubicBezTo>
                    <a:pt x="35" y="84"/>
                    <a:pt x="34" y="82"/>
                    <a:pt x="32" y="82"/>
                  </a:cubicBezTo>
                  <a:cubicBezTo>
                    <a:pt x="32" y="70"/>
                    <a:pt x="32" y="70"/>
                    <a:pt x="32" y="70"/>
                  </a:cubicBezTo>
                  <a:cubicBezTo>
                    <a:pt x="57" y="86"/>
                    <a:pt x="57" y="86"/>
                    <a:pt x="57" y="86"/>
                  </a:cubicBezTo>
                  <a:cubicBezTo>
                    <a:pt x="57" y="85"/>
                    <a:pt x="57" y="85"/>
                    <a:pt x="57" y="85"/>
                  </a:cubicBezTo>
                  <a:cubicBezTo>
                    <a:pt x="57" y="87"/>
                    <a:pt x="57" y="89"/>
                    <a:pt x="58" y="92"/>
                  </a:cubicBezTo>
                  <a:cubicBezTo>
                    <a:pt x="60" y="100"/>
                    <a:pt x="64" y="100"/>
                    <a:pt x="67" y="109"/>
                  </a:cubicBezTo>
                  <a:cubicBezTo>
                    <a:pt x="67" y="109"/>
                    <a:pt x="67" y="110"/>
                    <a:pt x="67" y="110"/>
                  </a:cubicBezTo>
                  <a:cubicBezTo>
                    <a:pt x="67" y="110"/>
                    <a:pt x="67" y="110"/>
                    <a:pt x="67" y="110"/>
                  </a:cubicBezTo>
                  <a:cubicBezTo>
                    <a:pt x="66" y="111"/>
                    <a:pt x="66" y="113"/>
                    <a:pt x="65" y="113"/>
                  </a:cubicBezTo>
                  <a:cubicBezTo>
                    <a:pt x="61" y="114"/>
                    <a:pt x="61" y="116"/>
                    <a:pt x="62" y="118"/>
                  </a:cubicBezTo>
                  <a:cubicBezTo>
                    <a:pt x="62" y="120"/>
                    <a:pt x="65" y="133"/>
                    <a:pt x="66" y="138"/>
                  </a:cubicBezTo>
                  <a:cubicBezTo>
                    <a:pt x="67" y="141"/>
                    <a:pt x="70" y="144"/>
                    <a:pt x="70" y="148"/>
                  </a:cubicBezTo>
                  <a:cubicBezTo>
                    <a:pt x="72" y="155"/>
                    <a:pt x="75" y="161"/>
                    <a:pt x="80" y="166"/>
                  </a:cubicBezTo>
                  <a:cubicBezTo>
                    <a:pt x="81" y="167"/>
                    <a:pt x="82" y="169"/>
                    <a:pt x="82" y="170"/>
                  </a:cubicBezTo>
                  <a:cubicBezTo>
                    <a:pt x="81" y="175"/>
                    <a:pt x="81" y="181"/>
                    <a:pt x="80" y="186"/>
                  </a:cubicBezTo>
                  <a:cubicBezTo>
                    <a:pt x="80" y="187"/>
                    <a:pt x="78" y="189"/>
                    <a:pt x="77" y="189"/>
                  </a:cubicBezTo>
                  <a:cubicBezTo>
                    <a:pt x="73" y="190"/>
                    <a:pt x="72" y="193"/>
                    <a:pt x="71" y="195"/>
                  </a:cubicBezTo>
                  <a:cubicBezTo>
                    <a:pt x="70" y="199"/>
                    <a:pt x="69" y="203"/>
                    <a:pt x="67" y="206"/>
                  </a:cubicBezTo>
                  <a:cubicBezTo>
                    <a:pt x="67" y="207"/>
                    <a:pt x="65" y="209"/>
                    <a:pt x="64" y="209"/>
                  </a:cubicBezTo>
                  <a:cubicBezTo>
                    <a:pt x="56" y="212"/>
                    <a:pt x="49" y="214"/>
                    <a:pt x="41" y="217"/>
                  </a:cubicBezTo>
                  <a:cubicBezTo>
                    <a:pt x="33" y="220"/>
                    <a:pt x="12" y="233"/>
                    <a:pt x="4" y="237"/>
                  </a:cubicBezTo>
                  <a:cubicBezTo>
                    <a:pt x="0" y="239"/>
                    <a:pt x="2" y="256"/>
                    <a:pt x="2" y="256"/>
                  </a:cubicBezTo>
                  <a:cubicBezTo>
                    <a:pt x="235" y="256"/>
                    <a:pt x="235" y="256"/>
                    <a:pt x="235" y="256"/>
                  </a:cubicBezTo>
                  <a:cubicBezTo>
                    <a:pt x="235" y="256"/>
                    <a:pt x="238" y="238"/>
                    <a:pt x="233" y="236"/>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grpSp>
      <p:grpSp>
        <p:nvGrpSpPr>
          <p:cNvPr id="7" name="组合 6">
            <a:extLst>
              <a:ext uri="{FF2B5EF4-FFF2-40B4-BE49-F238E27FC236}">
                <a16:creationId xmlns:a16="http://schemas.microsoft.com/office/drawing/2014/main" id="{1919C878-E51B-4EE6-B5A7-D23D8BADA7B4}"/>
              </a:ext>
            </a:extLst>
          </p:cNvPr>
          <p:cNvGrpSpPr/>
          <p:nvPr/>
        </p:nvGrpSpPr>
        <p:grpSpPr>
          <a:xfrm>
            <a:off x="179937" y="4092155"/>
            <a:ext cx="2733494" cy="1863524"/>
            <a:chOff x="7785805" y="5780846"/>
            <a:chExt cx="2733494" cy="1863524"/>
          </a:xfrm>
        </p:grpSpPr>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FB54FB48-23CD-4BBC-B4B6-48DB223477D4}"/>
                    </a:ext>
                  </a:extLst>
                </p:cNvPr>
                <p:cNvSpPr/>
                <p:nvPr/>
              </p:nvSpPr>
              <p:spPr>
                <a:xfrm>
                  <a:off x="7785805" y="6148511"/>
                  <a:ext cx="2733494" cy="149585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en-US" sz="1400" dirty="0">
                      <a:latin typeface="微软雅黑" panose="020B0503020204020204" charset="-122"/>
                      <a:ea typeface="微软雅黑" panose="020B0503020204020204" charset="-122"/>
                    </a:rPr>
                    <a:t>相邻采样点</a:t>
                  </a:r>
                  <a:r>
                    <a:rPr lang="zh-CN" altLang="zh-CN" sz="1400" dirty="0">
                      <a:latin typeface="微软雅黑" panose="020B0503020204020204" charset="-122"/>
                      <a:ea typeface="微软雅黑" panose="020B0503020204020204" charset="-122"/>
                    </a:rPr>
                    <a:t>空间分析函数定义为</a:t>
                  </a:r>
                  <a:r>
                    <a:rPr lang="zh-CN" altLang="en-US" sz="1400" dirty="0">
                      <a:latin typeface="微软雅黑" panose="020B0503020204020204" charset="-122"/>
                      <a:ea typeface="微软雅黑" panose="020B0503020204020204" charset="-122"/>
                    </a:rPr>
                    <a:t>：</a:t>
                  </a:r>
                  <a14:m>
                    <m:oMath xmlns:m="http://schemas.openxmlformats.org/officeDocument/2006/math">
                      <m:eqArr>
                        <m:eqArrPr>
                          <m:ctrlPr>
                            <a:rPr lang="zh-CN" altLang="zh-CN" sz="1400">
                              <a:latin typeface="微软雅黑" panose="020B0503020204020204" charset="-122"/>
                              <a:ea typeface="微软雅黑" panose="020B0503020204020204" charset="-122"/>
                            </a:rPr>
                          </m:ctrlPr>
                        </m:eqArrPr>
                        <m:e>
                          <m:r>
                            <m:rPr>
                              <m:sty m:val="p"/>
                            </m:rPr>
                            <a:rPr lang="en-US" altLang="zh-CN" sz="1400">
                              <a:latin typeface="微软雅黑" panose="020B0503020204020204" charset="-122"/>
                              <a:ea typeface="微软雅黑" panose="020B0503020204020204" charset="-122"/>
                            </a:rPr>
                            <m:t>S</m:t>
                          </m: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r>
                            <a:rPr lang="en-US" altLang="zh-CN" sz="1400">
                              <a:latin typeface="微软雅黑" panose="020B0503020204020204" charset="-122"/>
                              <a:ea typeface="微软雅黑" panose="020B0503020204020204" charset="-122"/>
                            </a:rPr>
                            <m:t>=</m:t>
                          </m:r>
                          <m:r>
                            <m:rPr>
                              <m:sty m:val="p"/>
                            </m:rPr>
                            <a:rPr lang="en-US" altLang="zh-CN" sz="1400">
                              <a:latin typeface="微软雅黑" panose="020B0503020204020204" charset="-122"/>
                              <a:ea typeface="微软雅黑" panose="020B0503020204020204" charset="-122"/>
                            </a:rPr>
                            <m:t>N</m:t>
                          </m: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r>
                            <a:rPr lang="zh-CN" altLang="zh-CN"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𝑉</m:t>
                          </m: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e>
                      </m:eqArr>
                    </m:oMath>
                  </a14:m>
                  <a:endParaRPr lang="en-US" altLang="zh-CN" sz="1400" dirty="0">
                    <a:latin typeface="微软雅黑" panose="020B0503020204020204" charset="-122"/>
                    <a:ea typeface="微软雅黑" panose="020B0503020204020204" charset="-122"/>
                  </a:endParaRPr>
                </a:p>
                <a:p>
                  <a:pPr algn="just">
                    <a:lnSpc>
                      <a:spcPct val="125000"/>
                    </a:lnSpc>
                  </a:pPr>
                  <a:r>
                    <a:rPr lang="zh-CN" altLang="en-US" sz="1400" dirty="0">
                      <a:latin typeface="微软雅黑" panose="020B0503020204020204" charset="-122"/>
                      <a:ea typeface="微软雅黑" panose="020B0503020204020204" charset="-122"/>
                    </a:rPr>
                    <a:t>时间分析函数定义为：</a:t>
                  </a:r>
                  <a:endParaRPr lang="en-US" altLang="zh-CN" sz="1400" dirty="0">
                    <a:latin typeface="微软雅黑" panose="020B0503020204020204" charset="-122"/>
                    <a:ea typeface="微软雅黑" panose="020B0503020204020204" charset="-122"/>
                  </a:endParaRPr>
                </a:p>
                <a:p>
                  <a:pPr algn="just">
                    <a:lnSpc>
                      <a:spcPct val="125000"/>
                    </a:lnSpc>
                  </a:pPr>
                  <a14:m>
                    <m:oMathPara xmlns:m="http://schemas.openxmlformats.org/officeDocument/2006/math">
                      <m:oMathParaPr>
                        <m:jc m:val="centerGroup"/>
                      </m:oMathParaPr>
                      <m:oMath xmlns:m="http://schemas.openxmlformats.org/officeDocument/2006/math">
                        <m:eqArr>
                          <m:eqArrPr>
                            <m:ctrlPr>
                              <a:rPr lang="zh-CN" altLang="zh-CN" sz="1400"/>
                            </m:ctrlPr>
                          </m:eqArrPr>
                          <m:e>
                            <m:r>
                              <m:rPr>
                                <m:sty m:val="p"/>
                              </m:rPr>
                              <a:rPr lang="en-US" altLang="zh-CN" sz="1400"/>
                              <m:t>T</m:t>
                            </m:r>
                            <m:d>
                              <m:dPr>
                                <m:ctrlPr>
                                  <a:rPr lang="zh-CN" altLang="zh-CN" sz="1400"/>
                                </m:ctrlPr>
                              </m:dPr>
                              <m:e>
                                <m:sSubSup>
                                  <m:sSubSupPr>
                                    <m:ctrlPr>
                                      <a:rPr lang="zh-CN" altLang="zh-CN" sz="1400"/>
                                    </m:ctrlPr>
                                  </m:sSubSupPr>
                                  <m:e>
                                    <m:r>
                                      <a:rPr lang="en-US" altLang="zh-CN" sz="1400"/>
                                      <m:t>𝑎</m:t>
                                    </m:r>
                                  </m:e>
                                  <m:sub>
                                    <m:r>
                                      <a:rPr lang="en-US" altLang="zh-CN" sz="1400"/>
                                      <m:t>𝑖</m:t>
                                    </m:r>
                                    <m:r>
                                      <a:rPr lang="en-US" altLang="zh-CN" sz="1400"/>
                                      <m:t>−1</m:t>
                                    </m:r>
                                  </m:sub>
                                  <m:sup>
                                    <m:r>
                                      <a:rPr lang="en-US" altLang="zh-CN" sz="1400"/>
                                      <m:t>𝑡</m:t>
                                    </m:r>
                                  </m:sup>
                                </m:sSubSup>
                                <m:r>
                                  <a:rPr lang="zh-CN" altLang="zh-CN" sz="1400"/>
                                  <m:t>→</m:t>
                                </m:r>
                                <m:sSubSup>
                                  <m:sSubSupPr>
                                    <m:ctrlPr>
                                      <a:rPr lang="zh-CN" altLang="zh-CN" sz="1400"/>
                                    </m:ctrlPr>
                                  </m:sSubSupPr>
                                  <m:e>
                                    <m:r>
                                      <a:rPr lang="en-US" altLang="zh-CN" sz="1400"/>
                                      <m:t>𝑎</m:t>
                                    </m:r>
                                  </m:e>
                                  <m:sub>
                                    <m:r>
                                      <a:rPr lang="en-US" altLang="zh-CN" sz="1400"/>
                                      <m:t>𝑖</m:t>
                                    </m:r>
                                  </m:sub>
                                  <m:sup>
                                    <m:r>
                                      <a:rPr lang="en-US" altLang="zh-CN" sz="1400"/>
                                      <m:t>𝑠</m:t>
                                    </m:r>
                                  </m:sup>
                                </m:sSubSup>
                              </m:e>
                            </m:d>
                            <m:r>
                              <a:rPr lang="en-US" altLang="zh-CN" sz="1400"/>
                              <m:t>=</m:t>
                            </m:r>
                            <m:f>
                              <m:fPr>
                                <m:ctrlPr>
                                  <a:rPr lang="zh-CN" altLang="zh-CN" sz="1400"/>
                                </m:ctrlPr>
                              </m:fPr>
                              <m:num>
                                <m:sSub>
                                  <m:sSubPr>
                                    <m:ctrlPr>
                                      <a:rPr lang="zh-CN" altLang="zh-CN" sz="1400"/>
                                    </m:ctrlPr>
                                  </m:sSubPr>
                                  <m:e>
                                    <m:r>
                                      <a:rPr lang="en-US" altLang="zh-CN" sz="1400"/>
                                      <m:t>𝑣</m:t>
                                    </m:r>
                                  </m:e>
                                  <m:sub>
                                    <m:d>
                                      <m:dPr>
                                        <m:ctrlPr>
                                          <a:rPr lang="zh-CN" altLang="zh-CN" sz="1400"/>
                                        </m:ctrlPr>
                                      </m:dPr>
                                      <m:e>
                                        <m:r>
                                          <a:rPr lang="en-US" altLang="zh-CN" sz="1400"/>
                                          <m:t>𝑖</m:t>
                                        </m:r>
                                        <m:r>
                                          <a:rPr lang="en-US" altLang="zh-CN" sz="1400"/>
                                          <m:t>−1,</m:t>
                                        </m:r>
                                        <m:r>
                                          <a:rPr lang="en-US" altLang="zh-CN" sz="1400"/>
                                          <m:t>𝑡</m:t>
                                        </m:r>
                                      </m:e>
                                    </m:d>
                                    <m:r>
                                      <a:rPr lang="zh-CN" altLang="zh-CN" sz="1400"/>
                                      <m:t>→</m:t>
                                    </m:r>
                                    <m:d>
                                      <m:dPr>
                                        <m:ctrlPr>
                                          <a:rPr lang="zh-CN" altLang="zh-CN" sz="1400"/>
                                        </m:ctrlPr>
                                      </m:dPr>
                                      <m:e>
                                        <m:r>
                                          <a:rPr lang="en-US" altLang="zh-CN" sz="1400"/>
                                          <m:t>𝑖</m:t>
                                        </m:r>
                                        <m:r>
                                          <a:rPr lang="en-US" altLang="zh-CN" sz="1400"/>
                                          <m:t>,</m:t>
                                        </m:r>
                                        <m:r>
                                          <a:rPr lang="en-US" altLang="zh-CN" sz="1400"/>
                                          <m:t>𝑠</m:t>
                                        </m:r>
                                      </m:e>
                                    </m:d>
                                  </m:sub>
                                </m:sSub>
                              </m:num>
                              <m:den>
                                <m:d>
                                  <m:dPr>
                                    <m:begChr m:val="|"/>
                                    <m:endChr m:val="|"/>
                                    <m:ctrlPr>
                                      <a:rPr lang="zh-CN" altLang="zh-CN" sz="1400"/>
                                    </m:ctrlPr>
                                  </m:dPr>
                                  <m:e>
                                    <m:sSub>
                                      <m:sSubPr>
                                        <m:ctrlPr>
                                          <a:rPr lang="zh-CN" altLang="zh-CN" sz="1400"/>
                                        </m:ctrlPr>
                                      </m:sSubPr>
                                      <m:e>
                                        <m:r>
                                          <a:rPr lang="en-US" altLang="zh-CN" sz="1400"/>
                                          <m:t>𝑣</m:t>
                                        </m:r>
                                      </m:e>
                                      <m:sub>
                                        <m:d>
                                          <m:dPr>
                                            <m:ctrlPr>
                                              <a:rPr lang="zh-CN" altLang="zh-CN" sz="1400"/>
                                            </m:ctrlPr>
                                          </m:dPr>
                                          <m:e>
                                            <m:r>
                                              <a:rPr lang="en-US" altLang="zh-CN" sz="1400"/>
                                              <m:t>𝑖</m:t>
                                            </m:r>
                                            <m:r>
                                              <a:rPr lang="en-US" altLang="zh-CN" sz="1400"/>
                                              <m:t>−1,</m:t>
                                            </m:r>
                                            <m:r>
                                              <a:rPr lang="en-US" altLang="zh-CN" sz="1400"/>
                                              <m:t>𝑡</m:t>
                                            </m:r>
                                          </m:e>
                                        </m:d>
                                        <m:r>
                                          <a:rPr lang="zh-CN" altLang="zh-CN" sz="1400"/>
                                          <m:t>→</m:t>
                                        </m:r>
                                        <m:d>
                                          <m:dPr>
                                            <m:ctrlPr>
                                              <a:rPr lang="zh-CN" altLang="zh-CN" sz="1400"/>
                                            </m:ctrlPr>
                                          </m:dPr>
                                          <m:e>
                                            <m:r>
                                              <a:rPr lang="en-US" altLang="zh-CN" sz="1400"/>
                                              <m:t>𝑖</m:t>
                                            </m:r>
                                            <m:r>
                                              <a:rPr lang="en-US" altLang="zh-CN" sz="1400"/>
                                              <m:t>,</m:t>
                                            </m:r>
                                            <m:r>
                                              <a:rPr lang="en-US" altLang="zh-CN" sz="1400"/>
                                              <m:t>𝑠</m:t>
                                            </m:r>
                                          </m:e>
                                        </m:d>
                                      </m:sub>
                                    </m:sSub>
                                    <m:r>
                                      <a:rPr lang="en-US" altLang="zh-CN" sz="1400"/>
                                      <m:t>−</m:t>
                                    </m:r>
                                    <m:sSub>
                                      <m:sSubPr>
                                        <m:ctrlPr>
                                          <a:rPr lang="zh-CN" altLang="zh-CN" sz="1400"/>
                                        </m:ctrlPr>
                                      </m:sSubPr>
                                      <m:e>
                                        <m:bar>
                                          <m:barPr>
                                            <m:pos m:val="top"/>
                                            <m:ctrlPr>
                                              <a:rPr lang="zh-CN" altLang="zh-CN" sz="1400"/>
                                            </m:ctrlPr>
                                          </m:barPr>
                                          <m:e>
                                            <m:r>
                                              <a:rPr lang="en-US" altLang="zh-CN" sz="1400"/>
                                              <m:t>𝑣</m:t>
                                            </m:r>
                                          </m:e>
                                        </m:bar>
                                      </m:e>
                                      <m:sub>
                                        <m:d>
                                          <m:dPr>
                                            <m:ctrlPr>
                                              <a:rPr lang="zh-CN" altLang="zh-CN" sz="1400"/>
                                            </m:ctrlPr>
                                          </m:dPr>
                                          <m:e>
                                            <m:r>
                                              <a:rPr lang="en-US" altLang="zh-CN" sz="1400"/>
                                              <m:t>𝑖</m:t>
                                            </m:r>
                                            <m:r>
                                              <a:rPr lang="en-US" altLang="zh-CN" sz="1400"/>
                                              <m:t>−1,</m:t>
                                            </m:r>
                                            <m:r>
                                              <a:rPr lang="en-US" altLang="zh-CN" sz="1400"/>
                                              <m:t>𝑡</m:t>
                                            </m:r>
                                          </m:e>
                                        </m:d>
                                        <m:r>
                                          <a:rPr lang="zh-CN" altLang="zh-CN" sz="1400"/>
                                          <m:t>→</m:t>
                                        </m:r>
                                        <m:d>
                                          <m:dPr>
                                            <m:ctrlPr>
                                              <a:rPr lang="zh-CN" altLang="zh-CN" sz="1400"/>
                                            </m:ctrlPr>
                                          </m:dPr>
                                          <m:e>
                                            <m:r>
                                              <a:rPr lang="en-US" altLang="zh-CN" sz="1400"/>
                                              <m:t>𝑖</m:t>
                                            </m:r>
                                            <m:r>
                                              <a:rPr lang="en-US" altLang="zh-CN" sz="1400"/>
                                              <m:t>,</m:t>
                                            </m:r>
                                            <m:r>
                                              <a:rPr lang="en-US" altLang="zh-CN" sz="1400"/>
                                              <m:t>𝑠</m:t>
                                            </m:r>
                                          </m:e>
                                        </m:d>
                                      </m:sub>
                                    </m:sSub>
                                  </m:e>
                                </m:d>
                                <m:r>
                                  <a:rPr lang="en-US" altLang="zh-CN" sz="1400"/>
                                  <m:t>+</m:t>
                                </m:r>
                                <m:sSub>
                                  <m:sSubPr>
                                    <m:ctrlPr>
                                      <a:rPr lang="zh-CN" altLang="zh-CN" sz="1400"/>
                                    </m:ctrlPr>
                                  </m:sSubPr>
                                  <m:e>
                                    <m:r>
                                      <a:rPr lang="en-US" altLang="zh-CN" sz="1400"/>
                                      <m:t>𝑣</m:t>
                                    </m:r>
                                  </m:e>
                                  <m:sub>
                                    <m:d>
                                      <m:dPr>
                                        <m:ctrlPr>
                                          <a:rPr lang="zh-CN" altLang="zh-CN" sz="1400"/>
                                        </m:ctrlPr>
                                      </m:dPr>
                                      <m:e>
                                        <m:r>
                                          <a:rPr lang="en-US" altLang="zh-CN" sz="1400"/>
                                          <m:t>𝑖</m:t>
                                        </m:r>
                                        <m:r>
                                          <a:rPr lang="en-US" altLang="zh-CN" sz="1400"/>
                                          <m:t>−1,</m:t>
                                        </m:r>
                                        <m:r>
                                          <a:rPr lang="en-US" altLang="zh-CN" sz="1400"/>
                                          <m:t>𝑡</m:t>
                                        </m:r>
                                      </m:e>
                                    </m:d>
                                    <m:r>
                                      <a:rPr lang="zh-CN" altLang="zh-CN" sz="1400"/>
                                      <m:t>→</m:t>
                                    </m:r>
                                    <m:d>
                                      <m:dPr>
                                        <m:ctrlPr>
                                          <a:rPr lang="zh-CN" altLang="zh-CN" sz="1400"/>
                                        </m:ctrlPr>
                                      </m:dPr>
                                      <m:e>
                                        <m:r>
                                          <a:rPr lang="en-US" altLang="zh-CN" sz="1400"/>
                                          <m:t>𝑖</m:t>
                                        </m:r>
                                        <m:r>
                                          <a:rPr lang="en-US" altLang="zh-CN" sz="1400"/>
                                          <m:t>,</m:t>
                                        </m:r>
                                        <m:r>
                                          <a:rPr lang="en-US" altLang="zh-CN" sz="1400"/>
                                          <m:t>𝑠</m:t>
                                        </m:r>
                                      </m:e>
                                    </m:d>
                                  </m:sub>
                                </m:sSub>
                              </m:den>
                            </m:f>
                          </m:e>
                        </m:eqArr>
                      </m:oMath>
                    </m:oMathPara>
                  </a14:m>
                  <a:endParaRPr lang="zh-CN" altLang="en-US" sz="1400" dirty="0">
                    <a:latin typeface="微软雅黑" panose="020B0503020204020204" charset="-122"/>
                    <a:ea typeface="微软雅黑" panose="020B0503020204020204" charset="-122"/>
                    <a:sym typeface="+mn-lt"/>
                  </a:endParaRPr>
                </a:p>
              </p:txBody>
            </p:sp>
          </mc:Choice>
          <mc:Fallback>
            <p:sp>
              <p:nvSpPr>
                <p:cNvPr id="18" name="矩形 17">
                  <a:extLst>
                    <a:ext uri="{FF2B5EF4-FFF2-40B4-BE49-F238E27FC236}">
                      <a16:creationId xmlns:a16="http://schemas.microsoft.com/office/drawing/2014/main" id="{FB54FB48-23CD-4BBC-B4B6-48DB223477D4}"/>
                    </a:ext>
                  </a:extLst>
                </p:cNvPr>
                <p:cNvSpPr>
                  <a:spLocks noRot="1" noChangeAspect="1" noMove="1" noResize="1" noEditPoints="1" noAdjustHandles="1" noChangeArrowheads="1" noChangeShapeType="1" noTextEdit="1"/>
                </p:cNvSpPr>
                <p:nvPr/>
              </p:nvSpPr>
              <p:spPr>
                <a:xfrm>
                  <a:off x="7785805" y="6148511"/>
                  <a:ext cx="2733494" cy="1495859"/>
                </a:xfrm>
                <a:prstGeom prst="rect">
                  <a:avLst/>
                </a:prstGeom>
                <a:blipFill>
                  <a:blip r:embed="rId2"/>
                  <a:stretch>
                    <a:fillRect l="-670" r="-63393"/>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543DF264-4830-4B49-ACE0-1FBF293A8FB6}"/>
                </a:ext>
              </a:extLst>
            </p:cNvPr>
            <p:cNvSpPr/>
            <p:nvPr/>
          </p:nvSpPr>
          <p:spPr>
            <a:xfrm>
              <a:off x="8283749" y="5780846"/>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时空分析</a:t>
              </a:r>
            </a:p>
          </p:txBody>
        </p:sp>
      </p:grpSp>
      <p:grpSp>
        <p:nvGrpSpPr>
          <p:cNvPr id="8" name="组合 7">
            <a:extLst>
              <a:ext uri="{FF2B5EF4-FFF2-40B4-BE49-F238E27FC236}">
                <a16:creationId xmlns:a16="http://schemas.microsoft.com/office/drawing/2014/main" id="{CC31FF90-A5BD-4150-9BA8-7001C9BD2E5F}"/>
              </a:ext>
            </a:extLst>
          </p:cNvPr>
          <p:cNvGrpSpPr/>
          <p:nvPr/>
        </p:nvGrpSpPr>
        <p:grpSpPr>
          <a:xfrm>
            <a:off x="6085677" y="1472951"/>
            <a:ext cx="3021037" cy="4671583"/>
            <a:chOff x="12521856" y="1620269"/>
            <a:chExt cx="2366456" cy="3229706"/>
          </a:xfrm>
        </p:grpSpPr>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E3EDBC3A-39B6-410F-B4B5-D54DD3E9ADBD}"/>
                    </a:ext>
                  </a:extLst>
                </p:cNvPr>
                <p:cNvSpPr/>
                <p:nvPr/>
              </p:nvSpPr>
              <p:spPr>
                <a:xfrm>
                  <a:off x="12521856" y="1902726"/>
                  <a:ext cx="2366456" cy="294724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pPr>
                  <a:r>
                    <a:rPr lang="zh-CN" altLang="en-US" sz="1400" dirty="0">
                      <a:latin typeface="微软雅黑" panose="020B0503020204020204" charset="-122"/>
                      <a:ea typeface="微软雅黑" panose="020B0503020204020204" charset="-122"/>
                      <a:sym typeface="+mn-lt"/>
                    </a:rPr>
                    <a:t>约束</a:t>
                  </a:r>
                  <a:r>
                    <a:rPr lang="en-US" altLang="zh-CN" sz="1400" dirty="0">
                      <a:latin typeface="微软雅黑" panose="020B0503020204020204" charset="-122"/>
                      <a:ea typeface="微软雅黑" panose="020B0503020204020204" charset="-122"/>
                      <a:sym typeface="+mn-lt"/>
                    </a:rPr>
                    <a:t>1</a:t>
                  </a:r>
                  <a:r>
                    <a:rPr lang="zh-CN" altLang="en-US" sz="1400" dirty="0">
                      <a:latin typeface="微软雅黑" panose="020B0503020204020204" charset="-122"/>
                      <a:ea typeface="微软雅黑" panose="020B0503020204020204" charset="-122"/>
                      <a:sym typeface="+mn-lt"/>
                    </a:rPr>
                    <a:t>：</a:t>
                  </a:r>
                  <a:r>
                    <a:rPr lang="zh-CN" altLang="zh-CN" sz="1400" dirty="0">
                      <a:latin typeface="微软雅黑" panose="020B0503020204020204" charset="-122"/>
                      <a:ea typeface="微软雅黑" panose="020B0503020204020204" charset="-122"/>
                    </a:rPr>
                    <a:t>匹配路径</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d>
                            <m:dPr>
                              <m:ctrlPr>
                                <a:rPr lang="zh-CN" altLang="zh-CN" sz="1400">
                                  <a:latin typeface="微软雅黑" panose="020B0503020204020204" charset="-122"/>
                                  <a:ea typeface="微软雅黑" panose="020B0503020204020204" charset="-122"/>
                                </a:rPr>
                              </m:ctrlPr>
                            </m:dPr>
                            <m:e>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e>
                          </m:d>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在路网结构中真实存在且能够在合理时间内可到达</a:t>
                  </a:r>
                  <a:r>
                    <a:rPr lang="zh-CN" altLang="en-US" sz="1400" dirty="0">
                      <a:latin typeface="微软雅黑" panose="020B0503020204020204" charset="-122"/>
                      <a:ea typeface="微软雅黑" panose="020B0503020204020204" charset="-122"/>
                    </a:rPr>
                    <a:t>；</a:t>
                  </a:r>
                  <a:endParaRPr lang="en-US" altLang="zh-CN" sz="1400" dirty="0">
                    <a:latin typeface="微软雅黑" panose="020B0503020204020204" charset="-122"/>
                    <a:ea typeface="微软雅黑" panose="020B0503020204020204" charset="-122"/>
                  </a:endParaRPr>
                </a:p>
                <a:p>
                  <a:pPr>
                    <a:lnSpc>
                      <a:spcPct val="125000"/>
                    </a:lnSpc>
                  </a:pPr>
                  <a:r>
                    <a:rPr lang="zh-CN" altLang="en-US" sz="1400" dirty="0">
                      <a:latin typeface="微软雅黑" panose="020B0503020204020204" charset="-122"/>
                      <a:ea typeface="微软雅黑" panose="020B0503020204020204" charset="-122"/>
                      <a:sym typeface="+mn-lt"/>
                    </a:rPr>
                    <a:t>约束</a:t>
                  </a:r>
                  <a:r>
                    <a:rPr lang="en-US" altLang="zh-CN" sz="1400" dirty="0">
                      <a:latin typeface="微软雅黑" panose="020B0503020204020204" charset="-122"/>
                      <a:ea typeface="微软雅黑" panose="020B0503020204020204" charset="-122"/>
                      <a:sym typeface="+mn-lt"/>
                    </a:rPr>
                    <a:t>2</a:t>
                  </a:r>
                  <a:r>
                    <a:rPr lang="zh-CN" altLang="en-US" sz="1400" dirty="0">
                      <a:latin typeface="微软雅黑" panose="020B0503020204020204" charset="-122"/>
                      <a:ea typeface="微软雅黑" panose="020B0503020204020204" charset="-122"/>
                      <a:sym typeface="+mn-lt"/>
                    </a:rPr>
                    <a:t>：</a:t>
                  </a:r>
                  <a:r>
                    <a:rPr lang="zh-CN" altLang="zh-CN" sz="1400" dirty="0">
                      <a:latin typeface="微软雅黑" panose="020B0503020204020204" charset="-122"/>
                      <a:ea typeface="微软雅黑" panose="020B0503020204020204" charset="-122"/>
                    </a:rPr>
                    <a:t>权重</a:t>
                  </a:r>
                  <a14:m>
                    <m:oMath xmlns:m="http://schemas.openxmlformats.org/officeDocument/2006/math">
                      <m:r>
                        <a:rPr lang="en-US" altLang="zh-CN" sz="1400">
                          <a:latin typeface="微软雅黑" panose="020B0503020204020204" charset="-122"/>
                          <a:ea typeface="微软雅黑" panose="020B0503020204020204" charset="-122"/>
                        </a:rPr>
                        <m:t>𝐹</m:t>
                      </m: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d>
                                <m:dPr>
                                  <m:ctrlPr>
                                    <a:rPr lang="zh-CN" altLang="zh-CN" sz="1400">
                                      <a:latin typeface="微软雅黑" panose="020B0503020204020204" charset="-122"/>
                                      <a:ea typeface="微软雅黑" panose="020B0503020204020204" charset="-122"/>
                                    </a:rPr>
                                  </m:ctrlPr>
                                </m:dPr>
                                <m:e>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e>
                              </m:d>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的阈值</a:t>
                  </a:r>
                  <a14:m>
                    <m:oMath xmlns:m="http://schemas.openxmlformats.org/officeDocument/2006/math">
                      <m:r>
                        <m:rPr>
                          <m:sty m:val="p"/>
                        </m:rPr>
                        <a:rPr lang="en-US" altLang="zh-CN" sz="1400">
                          <a:latin typeface="微软雅黑" panose="020B0503020204020204" charset="-122"/>
                          <a:ea typeface="微软雅黑" panose="020B0503020204020204" charset="-122"/>
                        </a:rPr>
                        <m:t>θ</m:t>
                      </m:r>
                      <m:r>
                        <a:rPr lang="en-US" altLang="zh-CN" sz="1400">
                          <a:latin typeface="微软雅黑" panose="020B0503020204020204" charset="-122"/>
                          <a:ea typeface="微软雅黑" panose="020B0503020204020204" charset="-122"/>
                        </a:rPr>
                        <m:t>=1.0× </m:t>
                      </m:r>
                      <m:sSup>
                        <m:sSupPr>
                          <m:ctrlPr>
                            <a:rPr lang="zh-CN" altLang="zh-CN" sz="1400">
                              <a:latin typeface="微软雅黑" panose="020B0503020204020204" charset="-122"/>
                              <a:ea typeface="微软雅黑" panose="020B0503020204020204" charset="-122"/>
                            </a:rPr>
                          </m:ctrlPr>
                        </m:sSupPr>
                        <m:e>
                          <m:r>
                            <a:rPr lang="en-US" altLang="zh-CN" sz="1400">
                              <a:latin typeface="微软雅黑" panose="020B0503020204020204" charset="-122"/>
                              <a:ea typeface="微软雅黑" panose="020B0503020204020204" charset="-122"/>
                            </a:rPr>
                            <m:t>10</m:t>
                          </m:r>
                        </m:e>
                        <m:sup>
                          <m:r>
                            <a:rPr lang="en-US" altLang="zh-CN" sz="1400">
                              <a:latin typeface="微软雅黑" panose="020B0503020204020204" charset="-122"/>
                              <a:ea typeface="微软雅黑" panose="020B0503020204020204" charset="-122"/>
                            </a:rPr>
                            <m:t>−5</m:t>
                          </m:r>
                        </m:sup>
                      </m:sSup>
                      <m:r>
                        <a:rPr lang="zh-CN" altLang="en-US" sz="1400" i="1">
                          <a:latin typeface="Cambria Math" panose="02040503050406030204" pitchFamily="18" charset="0"/>
                          <a:ea typeface="微软雅黑" panose="020B0503020204020204" charset="-122"/>
                        </a:rPr>
                        <m:t>，</m:t>
                      </m:r>
                      <m:r>
                        <a:rPr lang="zh-CN" altLang="en-US" sz="1400" i="1">
                          <a:latin typeface="Cambria Math" panose="02040503050406030204" pitchFamily="18" charset="0"/>
                          <a:ea typeface="微软雅黑" panose="020B0503020204020204" charset="-122"/>
                        </a:rPr>
                        <m:t>当</m:t>
                      </m:r>
                    </m:oMath>
                  </a14:m>
                  <a:r>
                    <a:rPr lang="zh-CN" altLang="zh-CN" sz="1400" dirty="0">
                      <a:latin typeface="微软雅黑" panose="020B0503020204020204" charset="-122"/>
                      <a:ea typeface="微软雅黑" panose="020B0503020204020204" charset="-122"/>
                    </a:rPr>
                    <a:t>权重</a:t>
                  </a:r>
                  <a14:m>
                    <m:oMath xmlns:m="http://schemas.openxmlformats.org/officeDocument/2006/math">
                      <m:r>
                        <a:rPr lang="en-US" altLang="zh-CN" sz="1400">
                          <a:latin typeface="Cambria Math" panose="02040503050406030204" pitchFamily="18" charset="0"/>
                          <a:ea typeface="微软雅黑" panose="020B0503020204020204" charset="-122"/>
                        </a:rPr>
                        <m:t>𝐹</m:t>
                      </m:r>
                    </m:oMath>
                  </a14:m>
                  <a:r>
                    <a:rPr lang="zh-CN" altLang="zh-CN" sz="1400" dirty="0">
                      <a:latin typeface="微软雅黑" panose="020B0503020204020204" charset="-122"/>
                      <a:ea typeface="微软雅黑" panose="020B0503020204020204" charset="-122"/>
                    </a:rPr>
                    <a:t>小于</a:t>
                  </a:r>
                  <a14:m>
                    <m:oMath xmlns:m="http://schemas.openxmlformats.org/officeDocument/2006/math">
                      <m:r>
                        <m:rPr>
                          <m:sty m:val="p"/>
                        </m:rPr>
                        <a:rPr lang="en-US" altLang="zh-CN" sz="1400">
                          <a:latin typeface="Cambria Math" panose="02040503050406030204" pitchFamily="18" charset="0"/>
                          <a:ea typeface="微软雅黑" panose="020B0503020204020204" charset="-122"/>
                        </a:rPr>
                        <m:t>θ</m:t>
                      </m:r>
                      <m:r>
                        <a:rPr lang="zh-CN" altLang="en-US" sz="1400" i="1">
                          <a:latin typeface="Cambria Math" panose="02040503050406030204" pitchFamily="18" charset="0"/>
                          <a:ea typeface="微软雅黑" panose="020B0503020204020204" charset="-122"/>
                        </a:rPr>
                        <m:t>时</m:t>
                      </m:r>
                    </m:oMath>
                  </a14:m>
                  <a:r>
                    <a:rPr lang="zh-CN" altLang="en-US" sz="1400" dirty="0">
                      <a:latin typeface="微软雅黑" panose="020B0503020204020204" charset="-122"/>
                      <a:ea typeface="微软雅黑" panose="020B0503020204020204" charset="-122"/>
                    </a:rPr>
                    <a:t>为</a:t>
                  </a:r>
                  <a:r>
                    <a:rPr lang="zh-CN" altLang="zh-CN" sz="1400" dirty="0">
                      <a:latin typeface="微软雅黑" panose="020B0503020204020204" charset="-122"/>
                      <a:ea typeface="微软雅黑" panose="020B0503020204020204" charset="-122"/>
                    </a:rPr>
                    <a:t>错误匹配路径</a:t>
                  </a:r>
                  <a:r>
                    <a:rPr lang="zh-CN" altLang="en-US" sz="1400" dirty="0">
                      <a:latin typeface="微软雅黑" panose="020B0503020204020204" charset="-122"/>
                      <a:ea typeface="微软雅黑" panose="020B0503020204020204" charset="-122"/>
                    </a:rPr>
                    <a:t>；</a:t>
                  </a:r>
                  <a:endParaRPr lang="en-US" altLang="zh-CN" sz="1400" dirty="0">
                    <a:latin typeface="微软雅黑" panose="020B0503020204020204" charset="-122"/>
                    <a:ea typeface="微软雅黑" panose="020B0503020204020204" charset="-122"/>
                  </a:endParaRPr>
                </a:p>
                <a:p>
                  <a:pPr>
                    <a:lnSpc>
                      <a:spcPct val="125000"/>
                    </a:lnSpc>
                  </a:pPr>
                  <a:r>
                    <a:rPr lang="zh-CN" altLang="en-US" sz="1400" dirty="0">
                      <a:latin typeface="微软雅黑" panose="020B0503020204020204" charset="-122"/>
                      <a:ea typeface="微软雅黑" panose="020B0503020204020204" charset="-122"/>
                      <a:sym typeface="+mn-lt"/>
                    </a:rPr>
                    <a:t>约束</a:t>
                  </a:r>
                  <a:r>
                    <a:rPr lang="en-US" altLang="zh-CN" sz="1400" dirty="0">
                      <a:latin typeface="微软雅黑" panose="020B0503020204020204" charset="-122"/>
                      <a:ea typeface="微软雅黑" panose="020B0503020204020204" charset="-122"/>
                      <a:sym typeface="+mn-lt"/>
                    </a:rPr>
                    <a:t>3</a:t>
                  </a:r>
                  <a:r>
                    <a:rPr lang="zh-CN" altLang="en-US" sz="1400" dirty="0">
                      <a:latin typeface="微软雅黑" panose="020B0503020204020204" charset="-122"/>
                      <a:ea typeface="微软雅黑" panose="020B0503020204020204" charset="-122"/>
                      <a:sym typeface="+mn-lt"/>
                    </a:rPr>
                    <a:t>：</a:t>
                  </a:r>
                  <a:r>
                    <a:rPr lang="zh-CN" altLang="zh-CN" sz="1400" dirty="0">
                      <a:latin typeface="微软雅黑" panose="020B0503020204020204" charset="-122"/>
                      <a:ea typeface="微软雅黑" panose="020B0503020204020204" charset="-122"/>
                    </a:rPr>
                    <a:t>设</a:t>
                  </a:r>
                  <a14:m>
                    <m:oMath xmlns:m="http://schemas.openxmlformats.org/officeDocument/2006/math">
                      <m:bar>
                        <m:barPr>
                          <m:pos m:val="top"/>
                          <m:ctrlPr>
                            <a:rPr lang="zh-CN" altLang="zh-CN" sz="1400">
                              <a:latin typeface="微软雅黑" panose="020B0503020204020204" charset="-122"/>
                              <a:ea typeface="微软雅黑" panose="020B0503020204020204" charset="-122"/>
                            </a:rPr>
                          </m:ctrlPr>
                        </m:barPr>
                        <m:e>
                          <m:r>
                            <a:rPr lang="en-US" altLang="zh-CN" sz="1400">
                              <a:latin typeface="微软雅黑" panose="020B0503020204020204" charset="-122"/>
                              <a:ea typeface="微软雅黑" panose="020B0503020204020204" charset="-122"/>
                            </a:rPr>
                            <m:t>𝑣</m:t>
                          </m:r>
                        </m:e>
                      </m:ba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为车辆沿着候选点</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oMath>
                  </a14:m>
                  <a:r>
                    <a:rPr lang="zh-CN" altLang="zh-CN" sz="1400" dirty="0">
                      <a:latin typeface="微软雅黑" panose="020B0503020204020204" charset="-122"/>
                      <a:ea typeface="微软雅黑" panose="020B0503020204020204" charset="-122"/>
                    </a:rPr>
                    <a:t>到候选点</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之间最短路径行驶的平均速度，</a:t>
                  </a:r>
                  <a14:m>
                    <m:oMath xmlns:m="http://schemas.openxmlformats.org/officeDocument/2006/math">
                      <m:sSub>
                        <m:sSubPr>
                          <m:ctrlPr>
                            <a:rPr lang="zh-CN" altLang="zh-CN" sz="1400">
                              <a:latin typeface="微软雅黑" panose="020B0503020204020204" charset="-122"/>
                              <a:ea typeface="微软雅黑" panose="020B0503020204020204" charset="-122"/>
                            </a:rPr>
                          </m:ctrlPr>
                        </m:sSubPr>
                        <m:e>
                          <m:bar>
                            <m:barPr>
                              <m:pos m:val="top"/>
                              <m:ctrlPr>
                                <a:rPr lang="zh-CN" altLang="zh-CN" sz="1400">
                                  <a:latin typeface="微软雅黑" panose="020B0503020204020204" charset="-122"/>
                                  <a:ea typeface="微软雅黑" panose="020B0503020204020204" charset="-122"/>
                                </a:rPr>
                              </m:ctrlPr>
                            </m:barPr>
                            <m:e>
                              <m:r>
                                <a:rPr lang="en-US" altLang="zh-CN" sz="1400">
                                  <a:latin typeface="微软雅黑" panose="020B0503020204020204" charset="-122"/>
                                  <a:ea typeface="微软雅黑" panose="020B0503020204020204" charset="-122"/>
                                </a:rPr>
                                <m:t>𝑣</m:t>
                              </m:r>
                            </m:e>
                          </m:bar>
                        </m:e>
                        <m:sub>
                          <m:r>
                            <m:rPr>
                              <m:sty m:val="p"/>
                            </m:rPr>
                            <a:rPr lang="en-US" altLang="zh-CN" sz="1400">
                              <a:latin typeface="微软雅黑" panose="020B0503020204020204" charset="-122"/>
                              <a:ea typeface="微软雅黑" panose="020B0503020204020204" charset="-122"/>
                            </a:rPr>
                            <m:t>ω</m:t>
                          </m:r>
                        </m:sub>
                      </m:sSub>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为</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d>
                            <m:dPr>
                              <m:ctrlPr>
                                <a:rPr lang="zh-CN" altLang="zh-CN" sz="1400">
                                  <a:latin typeface="微软雅黑" panose="020B0503020204020204" charset="-122"/>
                                  <a:ea typeface="微软雅黑" panose="020B0503020204020204" charset="-122"/>
                                </a:rPr>
                              </m:ctrlPr>
                            </m:dPr>
                            <m:e>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e>
                          </m:d>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所经过的所有道路的加权平均限速。当</a:t>
                  </a:r>
                  <a14:m>
                    <m:oMath xmlns:m="http://schemas.openxmlformats.org/officeDocument/2006/math">
                      <m:bar>
                        <m:barPr>
                          <m:pos m:val="top"/>
                          <m:ctrlPr>
                            <a:rPr lang="zh-CN" altLang="zh-CN" sz="1400">
                              <a:latin typeface="微软雅黑" panose="020B0503020204020204" charset="-122"/>
                              <a:ea typeface="微软雅黑" panose="020B0503020204020204" charset="-122"/>
                            </a:rPr>
                          </m:ctrlPr>
                        </m:barPr>
                        <m:e>
                          <m:r>
                            <a:rPr lang="en-US" altLang="zh-CN" sz="1400">
                              <a:latin typeface="微软雅黑" panose="020B0503020204020204" charset="-122"/>
                              <a:ea typeface="微软雅黑" panose="020B0503020204020204" charset="-122"/>
                            </a:rPr>
                            <m:t>𝑣</m:t>
                          </m:r>
                        </m:e>
                      </m:ba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r>
                        <a:rPr lang="en-US" altLang="zh-CN" sz="1400">
                          <a:latin typeface="微软雅黑" panose="020B0503020204020204" charset="-122"/>
                          <a:ea typeface="微软雅黑" panose="020B0503020204020204" charset="-122"/>
                        </a:rPr>
                        <m:t>&gt;</m:t>
                      </m:r>
                      <m:r>
                        <m:rPr>
                          <m:sty m:val="p"/>
                        </m:rPr>
                        <a:rPr lang="en-US" altLang="zh-CN" sz="1400">
                          <a:latin typeface="微软雅黑" panose="020B0503020204020204" charset="-122"/>
                          <a:ea typeface="微软雅黑" panose="020B0503020204020204" charset="-122"/>
                        </a:rPr>
                        <m:t>α</m:t>
                      </m:r>
                      <m:sSub>
                        <m:sSubPr>
                          <m:ctrlPr>
                            <a:rPr lang="zh-CN" altLang="zh-CN" sz="1400">
                              <a:latin typeface="微软雅黑" panose="020B0503020204020204" charset="-122"/>
                              <a:ea typeface="微软雅黑" panose="020B0503020204020204" charset="-122"/>
                            </a:rPr>
                          </m:ctrlPr>
                        </m:sSubPr>
                        <m:e>
                          <m:bar>
                            <m:barPr>
                              <m:pos m:val="top"/>
                              <m:ctrlPr>
                                <a:rPr lang="zh-CN" altLang="zh-CN" sz="1400">
                                  <a:latin typeface="微软雅黑" panose="020B0503020204020204" charset="-122"/>
                                  <a:ea typeface="微软雅黑" panose="020B0503020204020204" charset="-122"/>
                                </a:rPr>
                              </m:ctrlPr>
                            </m:barPr>
                            <m:e>
                              <m:r>
                                <a:rPr lang="en-US" altLang="zh-CN" sz="1400">
                                  <a:latin typeface="微软雅黑" panose="020B0503020204020204" charset="-122"/>
                                  <a:ea typeface="微软雅黑" panose="020B0503020204020204" charset="-122"/>
                                </a:rPr>
                                <m:t>𝑣</m:t>
                              </m:r>
                            </m:e>
                          </m:bar>
                        </m:e>
                        <m:sub>
                          <m:r>
                            <m:rPr>
                              <m:sty m:val="p"/>
                            </m:rPr>
                            <a:rPr lang="en-US" altLang="zh-CN" sz="1400">
                              <a:latin typeface="微软雅黑" panose="020B0503020204020204" charset="-122"/>
                              <a:ea typeface="微软雅黑" panose="020B0503020204020204" charset="-122"/>
                            </a:rPr>
                            <m:t>ω</m:t>
                          </m:r>
                        </m:sub>
                      </m:sSub>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，时，其中</a:t>
                  </a:r>
                  <a14:m>
                    <m:oMath xmlns:m="http://schemas.openxmlformats.org/officeDocument/2006/math">
                      <m:r>
                        <a:rPr lang="en-US" altLang="zh-CN" sz="1400">
                          <a:latin typeface="微软雅黑" panose="020B0503020204020204" charset="-122"/>
                          <a:ea typeface="微软雅黑" panose="020B0503020204020204" charset="-122"/>
                        </a:rPr>
                        <m:t>1</m:t>
                      </m:r>
                      <m:r>
                        <a:rPr lang="zh-CN" altLang="zh-CN" sz="1400">
                          <a:latin typeface="微软雅黑" panose="020B0503020204020204" charset="-122"/>
                          <a:ea typeface="微软雅黑" panose="020B0503020204020204" charset="-122"/>
                        </a:rPr>
                        <m:t>≤</m:t>
                      </m:r>
                      <m:r>
                        <m:rPr>
                          <m:sty m:val="p"/>
                        </m:rPr>
                        <a:rPr lang="en-US" altLang="zh-CN" sz="1400">
                          <a:latin typeface="微软雅黑" panose="020B0503020204020204" charset="-122"/>
                          <a:ea typeface="微软雅黑" panose="020B0503020204020204" charset="-122"/>
                        </a:rPr>
                        <m:t>α</m:t>
                      </m:r>
                      <m:r>
                        <a:rPr lang="zh-CN" altLang="zh-CN"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2</m:t>
                      </m:r>
                    </m:oMath>
                  </a14:m>
                  <a:r>
                    <a:rPr lang="zh-CN" altLang="zh-CN" sz="1400" dirty="0">
                      <a:latin typeface="微软雅黑" panose="020B0503020204020204" charset="-122"/>
                      <a:ea typeface="微软雅黑" panose="020B0503020204020204" charset="-122"/>
                    </a:rPr>
                    <a:t>，路径</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d>
                            <m:dPr>
                              <m:ctrlPr>
                                <a:rPr lang="zh-CN" altLang="zh-CN" sz="1400">
                                  <a:latin typeface="微软雅黑" panose="020B0503020204020204" charset="-122"/>
                                  <a:ea typeface="微软雅黑" panose="020B0503020204020204" charset="-122"/>
                                </a:rPr>
                              </m:ctrlPr>
                            </m:dPr>
                            <m:e>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e>
                          </m:d>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被视为错误的匹配路径。</a:t>
                  </a:r>
                  <a:endParaRPr lang="zh-CN" altLang="en-US" sz="1400" dirty="0">
                    <a:latin typeface="微软雅黑" panose="020B0503020204020204" charset="-122"/>
                    <a:ea typeface="微软雅黑" panose="020B0503020204020204" charset="-122"/>
                    <a:sym typeface="+mn-lt"/>
                  </a:endParaRPr>
                </a:p>
              </p:txBody>
            </p:sp>
          </mc:Choice>
          <mc:Fallback>
            <p:sp>
              <p:nvSpPr>
                <p:cNvPr id="14" name="矩形 13">
                  <a:extLst>
                    <a:ext uri="{FF2B5EF4-FFF2-40B4-BE49-F238E27FC236}">
                      <a16:creationId xmlns:a16="http://schemas.microsoft.com/office/drawing/2014/main" id="{E3EDBC3A-39B6-410F-B4B5-D54DD3E9ADBD}"/>
                    </a:ext>
                  </a:extLst>
                </p:cNvPr>
                <p:cNvSpPr>
                  <a:spLocks noRot="1" noChangeAspect="1" noMove="1" noResize="1" noEditPoints="1" noAdjustHandles="1" noChangeArrowheads="1" noChangeShapeType="1" noTextEdit="1"/>
                </p:cNvSpPr>
                <p:nvPr/>
              </p:nvSpPr>
              <p:spPr>
                <a:xfrm>
                  <a:off x="12521856" y="1902726"/>
                  <a:ext cx="2366456" cy="2947249"/>
                </a:xfrm>
                <a:prstGeom prst="rect">
                  <a:avLst/>
                </a:prstGeom>
                <a:blipFill>
                  <a:blip r:embed="rId3"/>
                  <a:stretch>
                    <a:fillRect l="-605" b="-572"/>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9AD74A48-9278-4AE0-BE53-E5E50CA5F1DF}"/>
                </a:ext>
              </a:extLst>
            </p:cNvPr>
            <p:cNvSpPr/>
            <p:nvPr/>
          </p:nvSpPr>
          <p:spPr>
            <a:xfrm>
              <a:off x="12679808" y="1620269"/>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约束条件分析</a:t>
              </a:r>
            </a:p>
          </p:txBody>
        </p:sp>
      </p:grpSp>
      <p:grpSp>
        <p:nvGrpSpPr>
          <p:cNvPr id="11" name="组合 10">
            <a:extLst>
              <a:ext uri="{FF2B5EF4-FFF2-40B4-BE49-F238E27FC236}">
                <a16:creationId xmlns:a16="http://schemas.microsoft.com/office/drawing/2014/main" id="{589A180C-E8A4-480B-B9B1-756EC664117D}"/>
              </a:ext>
            </a:extLst>
          </p:cNvPr>
          <p:cNvGrpSpPr/>
          <p:nvPr/>
        </p:nvGrpSpPr>
        <p:grpSpPr>
          <a:xfrm>
            <a:off x="154200" y="2023623"/>
            <a:ext cx="2996232" cy="1768873"/>
            <a:chOff x="3048140" y="2936733"/>
            <a:chExt cx="2339239" cy="1404017"/>
          </a:xfrm>
        </p:grpSpPr>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BD8751A5-3B49-4F1F-9543-A2866FB44181}"/>
                    </a:ext>
                  </a:extLst>
                </p:cNvPr>
                <p:cNvSpPr/>
                <p:nvPr/>
              </p:nvSpPr>
              <p:spPr>
                <a:xfrm>
                  <a:off x="3048140" y="3219189"/>
                  <a:ext cx="2339239" cy="1121561"/>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zh-CN" sz="1400" dirty="0">
                      <a:latin typeface="微软雅黑" panose="020B0503020204020204" charset="-122"/>
                      <a:ea typeface="微软雅黑" panose="020B0503020204020204" charset="-122"/>
                    </a:rPr>
                    <a:t>使用道路水平系数来模拟车辆在某条道路上的趋势。</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的道路水平系数（</a:t>
                  </a:r>
                  <a:r>
                    <a:rPr lang="en-US" altLang="zh-CN" sz="1400" dirty="0">
                      <a:latin typeface="微软雅黑" panose="020B0503020204020204" charset="-122"/>
                      <a:ea typeface="微软雅黑" panose="020B0503020204020204" charset="-122"/>
                    </a:rPr>
                    <a:t>RLF</a:t>
                  </a:r>
                  <a:r>
                    <a:rPr lang="zh-CN" altLang="zh-CN" sz="1400" dirty="0">
                      <a:latin typeface="微软雅黑" panose="020B0503020204020204" charset="-122"/>
                      <a:ea typeface="微软雅黑" panose="020B0503020204020204" charset="-122"/>
                    </a:rPr>
                    <a:t>）定义为</a:t>
                  </a:r>
                  <a:r>
                    <a:rPr lang="en-US" altLang="zh-CN" sz="1400" dirty="0">
                      <a:latin typeface="微软雅黑" panose="020B0503020204020204" charset="-122"/>
                      <a:ea typeface="微软雅黑" panose="020B0503020204020204" charset="-122"/>
                    </a:rPr>
                    <a:t>:</a:t>
                  </a:r>
                </a:p>
                <a:p>
                  <a:pPr algn="ctr">
                    <a:lnSpc>
                      <a:spcPct val="125000"/>
                    </a:lnSpc>
                  </a:pPr>
                  <a14:m>
                    <m:oMathPara xmlns:m="http://schemas.openxmlformats.org/officeDocument/2006/math">
                      <m:oMathParaPr>
                        <m:jc m:val="centerGroup"/>
                      </m:oMathParaPr>
                      <m:oMath xmlns:m="http://schemas.openxmlformats.org/officeDocument/2006/math">
                        <m:eqArr>
                          <m:eqArrPr>
                            <m:ctrlPr>
                              <a:rPr lang="zh-CN" altLang="zh-CN" sz="1400">
                                <a:latin typeface="微软雅黑" panose="020B0503020204020204" charset="-122"/>
                                <a:ea typeface="微软雅黑" panose="020B0503020204020204" charset="-122"/>
                              </a:rPr>
                            </m:ctrlPr>
                          </m:eqArrPr>
                          <m:e>
                            <m:r>
                              <a:rPr lang="en-US" altLang="zh-CN" sz="1400">
                                <a:latin typeface="微软雅黑" panose="020B0503020204020204" charset="-122"/>
                                <a:ea typeface="微软雅黑" panose="020B0503020204020204" charset="-122"/>
                              </a:rPr>
                              <m:t>𝑅𝐿𝐹</m:t>
                            </m: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r>
                              <a:rPr lang="en-US" altLang="zh-CN" sz="1400">
                                <a:latin typeface="微软雅黑" panose="020B0503020204020204" charset="-122"/>
                                <a:ea typeface="微软雅黑" panose="020B0503020204020204" charset="-122"/>
                              </a:rPr>
                              <m:t>=</m:t>
                            </m:r>
                            <m:f>
                              <m:fPr>
                                <m:ctrlPr>
                                  <a:rPr lang="zh-CN" altLang="zh-CN" sz="1400">
                                    <a:latin typeface="微软雅黑" panose="020B0503020204020204" charset="-122"/>
                                    <a:ea typeface="微软雅黑" panose="020B0503020204020204" charset="-122"/>
                                  </a:rPr>
                                </m:ctrlPr>
                              </m:fPr>
                              <m:num>
                                <m:sSub>
                                  <m:sSubPr>
                                    <m:ctrlPr>
                                      <a:rPr lang="zh-CN" altLang="zh-CN" sz="1400">
                                        <a:latin typeface="微软雅黑" panose="020B0503020204020204" charset="-122"/>
                                        <a:ea typeface="微软雅黑" panose="020B0503020204020204" charset="-122"/>
                                      </a:rPr>
                                    </m:ctrlPr>
                                  </m:sSubPr>
                                  <m:e>
                                    <m:r>
                                      <a:rPr lang="en-US" altLang="zh-CN" sz="1400">
                                        <a:latin typeface="微软雅黑" panose="020B0503020204020204" charset="-122"/>
                                        <a:ea typeface="微软雅黑" panose="020B0503020204020204" charset="-122"/>
                                      </a:rPr>
                                      <m:t>𝑣</m:t>
                                    </m:r>
                                  </m:e>
                                  <m:sub>
                                    <m:r>
                                      <a:rPr lang="en-US" altLang="zh-CN" sz="1400">
                                        <a:latin typeface="微软雅黑" panose="020B0503020204020204" charset="-122"/>
                                        <a:ea typeface="微软雅黑" panose="020B0503020204020204" charset="-122"/>
                                      </a:rPr>
                                      <m:t>𝑠</m:t>
                                    </m:r>
                                  </m:sub>
                                </m:sSub>
                              </m:num>
                              <m:den>
                                <m:d>
                                  <m:dPr>
                                    <m:ctrlPr>
                                      <a:rPr lang="zh-CN" altLang="zh-CN" sz="1400">
                                        <a:latin typeface="微软雅黑" panose="020B0503020204020204" charset="-122"/>
                                        <a:ea typeface="微软雅黑" panose="020B0503020204020204" charset="-122"/>
                                      </a:rPr>
                                    </m:ctrlPr>
                                  </m:dPr>
                                  <m:e>
                                    <m:sSub>
                                      <m:sSubPr>
                                        <m:ctrlPr>
                                          <a:rPr lang="zh-CN" altLang="zh-CN" sz="1400">
                                            <a:latin typeface="微软雅黑" panose="020B0503020204020204" charset="-122"/>
                                            <a:ea typeface="微软雅黑" panose="020B0503020204020204" charset="-122"/>
                                          </a:rPr>
                                        </m:ctrlPr>
                                      </m:sSubPr>
                                      <m:e>
                                        <m:r>
                                          <a:rPr lang="en-US" altLang="zh-CN" sz="1400">
                                            <a:latin typeface="微软雅黑" panose="020B0503020204020204" charset="-122"/>
                                            <a:ea typeface="微软雅黑" panose="020B0503020204020204" charset="-122"/>
                                          </a:rPr>
                                          <m:t>𝑣</m:t>
                                        </m:r>
                                      </m:e>
                                      <m:sub>
                                        <m:r>
                                          <a:rPr lang="en-US" altLang="zh-CN" sz="1400">
                                            <a:latin typeface="微软雅黑" panose="020B0503020204020204" charset="-122"/>
                                            <a:ea typeface="微软雅黑" panose="020B0503020204020204" charset="-122"/>
                                          </a:rPr>
                                          <m:t>𝑑</m:t>
                                        </m:r>
                                      </m:sub>
                                    </m:sSub>
                                    <m:r>
                                      <a:rPr lang="en-US" altLang="zh-CN" sz="1400">
                                        <a:latin typeface="微软雅黑" panose="020B0503020204020204" charset="-122"/>
                                        <a:ea typeface="微软雅黑" panose="020B0503020204020204" charset="-122"/>
                                      </a:rPr>
                                      <m:t>−</m:t>
                                    </m:r>
                                    <m:sSub>
                                      <m:sSubPr>
                                        <m:ctrlPr>
                                          <a:rPr lang="zh-CN" altLang="zh-CN" sz="1400">
                                            <a:latin typeface="微软雅黑" panose="020B0503020204020204" charset="-122"/>
                                            <a:ea typeface="微软雅黑" panose="020B0503020204020204" charset="-122"/>
                                          </a:rPr>
                                        </m:ctrlPr>
                                      </m:sSubPr>
                                      <m:e>
                                        <m:r>
                                          <a:rPr lang="en-US" altLang="zh-CN" sz="1400">
                                            <a:latin typeface="微软雅黑" panose="020B0503020204020204" charset="-122"/>
                                            <a:ea typeface="微软雅黑" panose="020B0503020204020204" charset="-122"/>
                                          </a:rPr>
                                          <m:t>𝑣</m:t>
                                        </m:r>
                                      </m:e>
                                      <m:sub>
                                        <m:r>
                                          <a:rPr lang="en-US" altLang="zh-CN" sz="1400">
                                            <a:latin typeface="微软雅黑" panose="020B0503020204020204" charset="-122"/>
                                            <a:ea typeface="微软雅黑" panose="020B0503020204020204" charset="-122"/>
                                          </a:rPr>
                                          <m:t>𝑠</m:t>
                                        </m:r>
                                      </m:sub>
                                    </m:sSub>
                                  </m:e>
                                </m:d>
                                <m:r>
                                  <a:rPr lang="en-US" altLang="zh-CN" sz="1400">
                                    <a:latin typeface="微软雅黑" panose="020B0503020204020204" charset="-122"/>
                                    <a:ea typeface="微软雅黑" panose="020B0503020204020204" charset="-122"/>
                                  </a:rPr>
                                  <m:t>+</m:t>
                                </m:r>
                                <m:sSub>
                                  <m:sSubPr>
                                    <m:ctrlPr>
                                      <a:rPr lang="zh-CN" altLang="zh-CN" sz="1400">
                                        <a:latin typeface="微软雅黑" panose="020B0503020204020204" charset="-122"/>
                                        <a:ea typeface="微软雅黑" panose="020B0503020204020204" charset="-122"/>
                                      </a:rPr>
                                    </m:ctrlPr>
                                  </m:sSubPr>
                                  <m:e>
                                    <m:r>
                                      <a:rPr lang="en-US" altLang="zh-CN" sz="1400">
                                        <a:latin typeface="微软雅黑" panose="020B0503020204020204" charset="-122"/>
                                        <a:ea typeface="微软雅黑" panose="020B0503020204020204" charset="-122"/>
                                      </a:rPr>
                                      <m:t>𝑣</m:t>
                                    </m:r>
                                  </m:e>
                                  <m:sub>
                                    <m:r>
                                      <a:rPr lang="en-US" altLang="zh-CN" sz="1400">
                                        <a:latin typeface="微软雅黑" panose="020B0503020204020204" charset="-122"/>
                                        <a:ea typeface="微软雅黑" panose="020B0503020204020204" charset="-122"/>
                                      </a:rPr>
                                      <m:t>𝑠</m:t>
                                    </m:r>
                                  </m:sub>
                                </m:sSub>
                              </m:den>
                            </m:f>
                          </m:e>
                        </m:eqArr>
                      </m:oMath>
                    </m:oMathPara>
                  </a14:m>
                  <a:endParaRPr lang="zh-CN" altLang="en-US" sz="1400" dirty="0">
                    <a:latin typeface="微软雅黑" panose="020B0503020204020204" charset="-122"/>
                    <a:ea typeface="微软雅黑" panose="020B0503020204020204" charset="-122"/>
                    <a:sym typeface="+mn-lt"/>
                  </a:endParaRPr>
                </a:p>
              </p:txBody>
            </p:sp>
          </mc:Choice>
          <mc:Fallback>
            <p:sp>
              <p:nvSpPr>
                <p:cNvPr id="12" name="矩形 11">
                  <a:extLst>
                    <a:ext uri="{FF2B5EF4-FFF2-40B4-BE49-F238E27FC236}">
                      <a16:creationId xmlns:a16="http://schemas.microsoft.com/office/drawing/2014/main" id="{BD8751A5-3B49-4F1F-9543-A2866FB44181}"/>
                    </a:ext>
                  </a:extLst>
                </p:cNvPr>
                <p:cNvSpPr>
                  <a:spLocks noRot="1" noChangeAspect="1" noMove="1" noResize="1" noEditPoints="1" noAdjustHandles="1" noChangeArrowheads="1" noChangeShapeType="1" noTextEdit="1"/>
                </p:cNvSpPr>
                <p:nvPr/>
              </p:nvSpPr>
              <p:spPr>
                <a:xfrm>
                  <a:off x="3048140" y="3219189"/>
                  <a:ext cx="2339239" cy="1121561"/>
                </a:xfrm>
                <a:prstGeom prst="rect">
                  <a:avLst/>
                </a:prstGeom>
                <a:blipFill>
                  <a:blip r:embed="rId4"/>
                  <a:stretch>
                    <a:fillRect/>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2931E0D8-D04B-4FC1-970A-3739426096ED}"/>
                </a:ext>
              </a:extLst>
            </p:cNvPr>
            <p:cNvSpPr/>
            <p:nvPr/>
          </p:nvSpPr>
          <p:spPr>
            <a:xfrm>
              <a:off x="3206088" y="2936733"/>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道路一致性分析</a:t>
              </a:r>
            </a:p>
          </p:txBody>
        </p:sp>
      </p:grpSp>
      <p:sp>
        <p:nvSpPr>
          <p:cNvPr id="4" name="TextBox 28">
            <a:extLst>
              <a:ext uri="{FF2B5EF4-FFF2-40B4-BE49-F238E27FC236}">
                <a16:creationId xmlns:a16="http://schemas.microsoft.com/office/drawing/2014/main" id="{471CBA89-EEA8-CCE6-ACC3-BAE3B649A1B9}"/>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位置上下文分析</a:t>
            </a:r>
          </a:p>
        </p:txBody>
      </p:sp>
      <p:sp>
        <p:nvSpPr>
          <p:cNvPr id="5" name="Freeform 115">
            <a:extLst>
              <a:ext uri="{FF2B5EF4-FFF2-40B4-BE49-F238E27FC236}">
                <a16:creationId xmlns:a16="http://schemas.microsoft.com/office/drawing/2014/main" id="{97E250BE-9336-0BDD-D63C-2BD2324859E6}"/>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371208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A4D9A955-29CF-ED85-E177-66BC4B96DC7D}"/>
              </a:ext>
            </a:extLst>
          </p:cNvPr>
          <p:cNvSpPr>
            <a:spLocks noChangeArrowheads="1"/>
          </p:cNvSpPr>
          <p:nvPr/>
        </p:nvSpPr>
        <p:spPr bwMode="auto">
          <a:xfrm>
            <a:off x="2301923" y="26749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D0A4FD8B-1F42-7E52-377C-010728B36468}"/>
              </a:ext>
            </a:extLst>
          </p:cNvPr>
          <p:cNvGraphicFramePr>
            <a:graphicFrameLocks noChangeAspect="1"/>
          </p:cNvGraphicFramePr>
          <p:nvPr>
            <p:extLst>
              <p:ext uri="{D42A27DB-BD31-4B8C-83A1-F6EECF244321}">
                <p14:modId xmlns:p14="http://schemas.microsoft.com/office/powerpoint/2010/main" val="794303708"/>
              </p:ext>
            </p:extLst>
          </p:nvPr>
        </p:nvGraphicFramePr>
        <p:xfrm>
          <a:off x="4616558" y="2851687"/>
          <a:ext cx="4187825" cy="2381250"/>
        </p:xfrm>
        <a:graphic>
          <a:graphicData uri="http://schemas.openxmlformats.org/presentationml/2006/ole">
            <mc:AlternateContent xmlns:mc="http://schemas.openxmlformats.org/markup-compatibility/2006">
              <mc:Choice xmlns:v="urn:schemas-microsoft-com:vml" Requires="v">
                <p:oleObj name="Visio" r:id="rId2" imgW="7993442" imgH="4564459" progId="Visio.Drawing.15">
                  <p:embed/>
                </p:oleObj>
              </mc:Choice>
              <mc:Fallback>
                <p:oleObj name="Visio" r:id="rId2" imgW="7993442" imgH="4564459"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8" y="2851687"/>
                        <a:ext cx="4187825" cy="238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8">
            <a:extLst>
              <a:ext uri="{FF2B5EF4-FFF2-40B4-BE49-F238E27FC236}">
                <a16:creationId xmlns:a16="http://schemas.microsoft.com/office/drawing/2014/main" id="{5AE33E49-E628-AB37-F98A-DE7B84F905FF}"/>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相互影响建模</a:t>
            </a:r>
          </a:p>
        </p:txBody>
      </p:sp>
      <p:sp>
        <p:nvSpPr>
          <p:cNvPr id="6" name="Freeform 115">
            <a:extLst>
              <a:ext uri="{FF2B5EF4-FFF2-40B4-BE49-F238E27FC236}">
                <a16:creationId xmlns:a16="http://schemas.microsoft.com/office/drawing/2014/main" id="{6C272B74-403A-DA36-7EB1-4C330A4A62FD}"/>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grpSp>
        <p:nvGrpSpPr>
          <p:cNvPr id="7" name="组合 6">
            <a:extLst>
              <a:ext uri="{FF2B5EF4-FFF2-40B4-BE49-F238E27FC236}">
                <a16:creationId xmlns:a16="http://schemas.microsoft.com/office/drawing/2014/main" id="{345BAAC4-3198-AAE4-066D-389FB9C8311E}"/>
              </a:ext>
            </a:extLst>
          </p:cNvPr>
          <p:cNvGrpSpPr/>
          <p:nvPr/>
        </p:nvGrpSpPr>
        <p:grpSpPr>
          <a:xfrm>
            <a:off x="27539" y="1862010"/>
            <a:ext cx="4554635" cy="4136139"/>
            <a:chOff x="3421774" y="974395"/>
            <a:chExt cx="5733758" cy="5206919"/>
          </a:xfrm>
        </p:grpSpPr>
        <p:sp>
          <p:nvSpPr>
            <p:cNvPr id="10" name="Line 7">
              <a:extLst>
                <a:ext uri="{FF2B5EF4-FFF2-40B4-BE49-F238E27FC236}">
                  <a16:creationId xmlns:a16="http://schemas.microsoft.com/office/drawing/2014/main" id="{CE80AC8A-F7C8-0C2B-C525-8DAC99A500E8}"/>
                </a:ext>
              </a:extLst>
            </p:cNvPr>
            <p:cNvSpPr>
              <a:spLocks noChangeShapeType="1"/>
            </p:cNvSpPr>
            <p:nvPr/>
          </p:nvSpPr>
          <p:spPr bwMode="auto">
            <a:xfrm>
              <a:off x="8606259" y="1988332"/>
              <a:ext cx="544875" cy="1766694"/>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1" name="Line 8">
              <a:extLst>
                <a:ext uri="{FF2B5EF4-FFF2-40B4-BE49-F238E27FC236}">
                  <a16:creationId xmlns:a16="http://schemas.microsoft.com/office/drawing/2014/main" id="{55046BA8-3CA0-AED5-54CC-05E7DDF4E338}"/>
                </a:ext>
              </a:extLst>
            </p:cNvPr>
            <p:cNvSpPr>
              <a:spLocks noChangeShapeType="1"/>
            </p:cNvSpPr>
            <p:nvPr/>
          </p:nvSpPr>
          <p:spPr bwMode="auto">
            <a:xfrm flipV="1">
              <a:off x="8606257" y="375826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2" name="Line 13">
              <a:extLst>
                <a:ext uri="{FF2B5EF4-FFF2-40B4-BE49-F238E27FC236}">
                  <a16:creationId xmlns:a16="http://schemas.microsoft.com/office/drawing/2014/main" id="{B5299FD5-DC0C-41ED-2176-A6C156D7F6B7}"/>
                </a:ext>
              </a:extLst>
            </p:cNvPr>
            <p:cNvSpPr>
              <a:spLocks noChangeShapeType="1"/>
            </p:cNvSpPr>
            <p:nvPr/>
          </p:nvSpPr>
          <p:spPr bwMode="auto">
            <a:xfrm flipV="1">
              <a:off x="8673335" y="3755028"/>
              <a:ext cx="477798" cy="178108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grpSp>
          <p:nvGrpSpPr>
            <p:cNvPr id="13" name="组合 12">
              <a:extLst>
                <a:ext uri="{FF2B5EF4-FFF2-40B4-BE49-F238E27FC236}">
                  <a16:creationId xmlns:a16="http://schemas.microsoft.com/office/drawing/2014/main" id="{5C121D28-3BE5-2D6F-0BAD-5A44F59BA353}"/>
                </a:ext>
              </a:extLst>
            </p:cNvPr>
            <p:cNvGrpSpPr/>
            <p:nvPr/>
          </p:nvGrpSpPr>
          <p:grpSpPr>
            <a:xfrm>
              <a:off x="3751264" y="974395"/>
              <a:ext cx="4874387" cy="1930998"/>
              <a:chOff x="3751264" y="974395"/>
              <a:chExt cx="4874387" cy="1930998"/>
            </a:xfrm>
          </p:grpSpPr>
          <p:sp>
            <p:nvSpPr>
              <p:cNvPr id="26" name="Rectangle 9">
                <a:extLst>
                  <a:ext uri="{FF2B5EF4-FFF2-40B4-BE49-F238E27FC236}">
                    <a16:creationId xmlns:a16="http://schemas.microsoft.com/office/drawing/2014/main" id="{EE52734D-C568-777D-B3A8-ED0A578D9B12}"/>
                  </a:ext>
                </a:extLst>
              </p:cNvPr>
              <p:cNvSpPr>
                <a:spLocks noChangeArrowheads="1"/>
              </p:cNvSpPr>
              <p:nvPr/>
            </p:nvSpPr>
            <p:spPr bwMode="auto">
              <a:xfrm>
                <a:off x="3751264" y="1333578"/>
                <a:ext cx="4871761"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7" name="Rectangle 10">
                <a:extLst>
                  <a:ext uri="{FF2B5EF4-FFF2-40B4-BE49-F238E27FC236}">
                    <a16:creationId xmlns:a16="http://schemas.microsoft.com/office/drawing/2014/main" id="{9F498D02-B24D-2F54-A2AE-A36680CCFE36}"/>
                  </a:ext>
                </a:extLst>
              </p:cNvPr>
              <p:cNvSpPr>
                <a:spLocks noChangeArrowheads="1"/>
              </p:cNvSpPr>
              <p:nvPr/>
            </p:nvSpPr>
            <p:spPr bwMode="auto">
              <a:xfrm>
                <a:off x="4780866" y="974395"/>
                <a:ext cx="2680672"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8" name="TextBox 16">
                <a:extLst>
                  <a:ext uri="{FF2B5EF4-FFF2-40B4-BE49-F238E27FC236}">
                    <a16:creationId xmlns:a16="http://schemas.microsoft.com/office/drawing/2014/main" id="{30AABD9F-7F6E-E012-5F4B-6168FAAE47DD}"/>
                  </a:ext>
                </a:extLst>
              </p:cNvPr>
              <p:cNvSpPr txBox="1"/>
              <p:nvPr/>
            </p:nvSpPr>
            <p:spPr>
              <a:xfrm>
                <a:off x="5017542" y="974395"/>
                <a:ext cx="226646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静态评分矩阵</a:t>
                </a:r>
                <a:endParaRPr lang="en-US" altLang="zh-CN" sz="20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29" name="TextBox 17">
                    <a:extLst>
                      <a:ext uri="{FF2B5EF4-FFF2-40B4-BE49-F238E27FC236}">
                        <a16:creationId xmlns:a16="http://schemas.microsoft.com/office/drawing/2014/main" id="{18AE2CF8-CD97-A093-6553-C919F22B86BA}"/>
                      </a:ext>
                    </a:extLst>
                  </p:cNvPr>
                  <p:cNvSpPr txBox="1"/>
                  <p:nvPr/>
                </p:nvSpPr>
                <p:spPr>
                  <a:xfrm>
                    <a:off x="3753890" y="1535175"/>
                    <a:ext cx="4871761" cy="1370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连续的</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GPS</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采样点之间会相互影响，越是靠近该点，对该点的影响就</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大。</a:t>
                    </a:r>
                    <a14:m>
                      <m:oMath xmlns:m="http://schemas.openxmlformats.org/officeDocument/2006/math">
                        <m:eqArr>
                          <m:eqArrPr>
                            <m:ctrlPr>
                              <a:rPr lang="zh-CN" altLang="zh-CN" sz="1400" i="1" smtClean="0">
                                <a:solidFill>
                                  <a:schemeClr val="tx1">
                                    <a:lumMod val="65000"/>
                                    <a:lumOff val="35000"/>
                                  </a:schemeClr>
                                </a:solidFill>
                                <a:latin typeface="Cambria Math" panose="02040503050406030204" pitchFamily="18" charset="0"/>
                                <a:ea typeface="思源黑体" panose="020B0500000000000000" pitchFamily="34" charset="-122"/>
                              </a:rPr>
                            </m:ctrlPr>
                          </m:eqArr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diag</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2</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m:rPr>
                                <m:lit/>
                              </m:rPr>
                              <a:rPr lang="en-US" altLang="zh-CN" sz="1400" smtClean="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9" name="TextBox 17">
                    <a:extLst>
                      <a:ext uri="{FF2B5EF4-FFF2-40B4-BE49-F238E27FC236}">
                        <a16:creationId xmlns:a16="http://schemas.microsoft.com/office/drawing/2014/main" id="{18AE2CF8-CD97-A093-6553-C919F22B86BA}"/>
                      </a:ext>
                    </a:extLst>
                  </p:cNvPr>
                  <p:cNvSpPr txBox="1">
                    <a:spLocks noRot="1" noChangeAspect="1" noMove="1" noResize="1" noEditPoints="1" noAdjustHandles="1" noChangeArrowheads="1" noChangeShapeType="1" noTextEdit="1"/>
                  </p:cNvSpPr>
                  <p:nvPr/>
                </p:nvSpPr>
                <p:spPr>
                  <a:xfrm>
                    <a:off x="3753890" y="1535175"/>
                    <a:ext cx="4871761" cy="1370218"/>
                  </a:xfrm>
                  <a:prstGeom prst="rect">
                    <a:avLst/>
                  </a:prstGeom>
                  <a:blipFill>
                    <a:blip r:embed="rId4"/>
                    <a:stretch>
                      <a:fillRect l="-472" r="-472"/>
                    </a:stretch>
                  </a:blipFill>
                </p:spPr>
                <p:txBody>
                  <a:bodyPr/>
                  <a:lstStyle/>
                  <a:p>
                    <a:r>
                      <a:rPr lang="zh-CN" altLang="en-US">
                        <a:noFill/>
                      </a:rPr>
                      <a:t> </a:t>
                    </a:r>
                  </a:p>
                </p:txBody>
              </p:sp>
            </mc:Fallback>
          </mc:AlternateContent>
        </p:grpSp>
        <p:grpSp>
          <p:nvGrpSpPr>
            <p:cNvPr id="14" name="组合 13">
              <a:extLst>
                <a:ext uri="{FF2B5EF4-FFF2-40B4-BE49-F238E27FC236}">
                  <a16:creationId xmlns:a16="http://schemas.microsoft.com/office/drawing/2014/main" id="{C0B00E53-C675-9B81-790C-D8433A6B8AA7}"/>
                </a:ext>
              </a:extLst>
            </p:cNvPr>
            <p:cNvGrpSpPr/>
            <p:nvPr/>
          </p:nvGrpSpPr>
          <p:grpSpPr>
            <a:xfrm>
              <a:off x="3751264" y="2741743"/>
              <a:ext cx="4874387" cy="1686899"/>
              <a:chOff x="3751264" y="2741743"/>
              <a:chExt cx="4874387" cy="1686899"/>
            </a:xfrm>
          </p:grpSpPr>
          <p:sp>
            <p:nvSpPr>
              <p:cNvPr id="22" name="Rectangle 11">
                <a:extLst>
                  <a:ext uri="{FF2B5EF4-FFF2-40B4-BE49-F238E27FC236}">
                    <a16:creationId xmlns:a16="http://schemas.microsoft.com/office/drawing/2014/main" id="{C2D1CC84-D9E5-4FB3-2A63-C0CBE7F6B680}"/>
                  </a:ext>
                </a:extLst>
              </p:cNvPr>
              <p:cNvSpPr>
                <a:spLocks noChangeArrowheads="1"/>
              </p:cNvSpPr>
              <p:nvPr/>
            </p:nvSpPr>
            <p:spPr bwMode="auto">
              <a:xfrm>
                <a:off x="3751264" y="3081413"/>
                <a:ext cx="4874387" cy="1347229"/>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3" name="Rectangle 12">
                <a:extLst>
                  <a:ext uri="{FF2B5EF4-FFF2-40B4-BE49-F238E27FC236}">
                    <a16:creationId xmlns:a16="http://schemas.microsoft.com/office/drawing/2014/main" id="{05C1A419-0DCF-3B1C-E1A2-AF05BD3A1D0D}"/>
                  </a:ext>
                </a:extLst>
              </p:cNvPr>
              <p:cNvSpPr>
                <a:spLocks noChangeArrowheads="1"/>
              </p:cNvSpPr>
              <p:nvPr/>
            </p:nvSpPr>
            <p:spPr bwMode="auto">
              <a:xfrm>
                <a:off x="4780866" y="2741743"/>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4" name="TextBox 18">
                <a:extLst>
                  <a:ext uri="{FF2B5EF4-FFF2-40B4-BE49-F238E27FC236}">
                    <a16:creationId xmlns:a16="http://schemas.microsoft.com/office/drawing/2014/main" id="{B1C5BEF7-61C0-DFB4-B12A-4900268259BC}"/>
                  </a:ext>
                </a:extLst>
              </p:cNvPr>
              <p:cNvSpPr txBox="1"/>
              <p:nvPr/>
            </p:nvSpPr>
            <p:spPr>
              <a:xfrm>
                <a:off x="5017542" y="2750525"/>
                <a:ext cx="219201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加权影响建模</a:t>
                </a:r>
                <a:endParaRPr lang="en-US" altLang="zh-CN" sz="2000" b="1" dirty="0">
                  <a:solidFill>
                    <a:schemeClr val="bg1"/>
                  </a:solidFill>
                  <a:latin typeface="+mn-ea"/>
                </a:endParaRPr>
              </a:p>
            </p:txBody>
          </p:sp>
          <mc:AlternateContent xmlns:mc="http://schemas.openxmlformats.org/markup-compatibility/2006" xmlns:a14="http://schemas.microsoft.com/office/drawing/2010/main">
            <mc:Choice Requires="a14">
              <p:sp>
                <p:nvSpPr>
                  <p:cNvPr id="25" name="TextBox 19">
                    <a:extLst>
                      <a:ext uri="{FF2B5EF4-FFF2-40B4-BE49-F238E27FC236}">
                        <a16:creationId xmlns:a16="http://schemas.microsoft.com/office/drawing/2014/main" id="{306A0064-B11A-2B03-FC7A-831AFCDB6DC6}"/>
                      </a:ext>
                    </a:extLst>
                  </p:cNvPr>
                  <p:cNvSpPr txBox="1"/>
                  <p:nvPr/>
                </p:nvSpPr>
                <p:spPr>
                  <a:xfrm>
                    <a:off x="3751264" y="3394385"/>
                    <a:ext cx="4751195" cy="8314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相互影响建模为</a:t>
                    </a:r>
                    <a14:m>
                      <m:oMath xmlns:m="http://schemas.openxmlformats.org/officeDocument/2006/math">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zh-CN" altLang="en-US"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oMath>
                    </a14:m>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维距离权重矩阵</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a:t>
                    </a:r>
                    <a14:m>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𝑊</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𝑑𝑖𝑎𝑔</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0</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5" name="TextBox 19">
                    <a:extLst>
                      <a:ext uri="{FF2B5EF4-FFF2-40B4-BE49-F238E27FC236}">
                        <a16:creationId xmlns:a16="http://schemas.microsoft.com/office/drawing/2014/main" id="{306A0064-B11A-2B03-FC7A-831AFCDB6DC6}"/>
                      </a:ext>
                    </a:extLst>
                  </p:cNvPr>
                  <p:cNvSpPr txBox="1">
                    <a:spLocks noRot="1" noChangeAspect="1" noMove="1" noResize="1" noEditPoints="1" noAdjustHandles="1" noChangeArrowheads="1" noChangeShapeType="1" noTextEdit="1"/>
                  </p:cNvSpPr>
                  <p:nvPr/>
                </p:nvSpPr>
                <p:spPr>
                  <a:xfrm>
                    <a:off x="3751264" y="3394385"/>
                    <a:ext cx="4751195" cy="831413"/>
                  </a:xfrm>
                  <a:prstGeom prst="rect">
                    <a:avLst/>
                  </a:prstGeom>
                  <a:blipFill>
                    <a:blip r:embed="rId5"/>
                    <a:stretch>
                      <a:fillRect l="-484" r="-3065" b="-2778"/>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EE293040-FCBE-B203-79A6-CECB1072FA8E}"/>
                </a:ext>
              </a:extLst>
            </p:cNvPr>
            <p:cNvGrpSpPr/>
            <p:nvPr/>
          </p:nvGrpSpPr>
          <p:grpSpPr>
            <a:xfrm>
              <a:off x="3421774" y="4447090"/>
              <a:ext cx="5228433" cy="1734224"/>
              <a:chOff x="3421774" y="4447090"/>
              <a:chExt cx="5228433" cy="1734224"/>
            </a:xfrm>
          </p:grpSpPr>
          <p:sp>
            <p:nvSpPr>
              <p:cNvPr id="18" name="Rectangle 14">
                <a:extLst>
                  <a:ext uri="{FF2B5EF4-FFF2-40B4-BE49-F238E27FC236}">
                    <a16:creationId xmlns:a16="http://schemas.microsoft.com/office/drawing/2014/main" id="{63E9304E-10E8-A0EA-18DC-788E8DEEB859}"/>
                  </a:ext>
                </a:extLst>
              </p:cNvPr>
              <p:cNvSpPr>
                <a:spLocks noChangeArrowheads="1"/>
              </p:cNvSpPr>
              <p:nvPr/>
            </p:nvSpPr>
            <p:spPr bwMode="auto">
              <a:xfrm>
                <a:off x="3751265" y="4832429"/>
                <a:ext cx="4898942" cy="134888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19" name="Rectangle 15">
                <a:extLst>
                  <a:ext uri="{FF2B5EF4-FFF2-40B4-BE49-F238E27FC236}">
                    <a16:creationId xmlns:a16="http://schemas.microsoft.com/office/drawing/2014/main" id="{5F6071DE-2B86-E96E-8421-2FA175305856}"/>
                  </a:ext>
                </a:extLst>
              </p:cNvPr>
              <p:cNvSpPr>
                <a:spLocks noChangeArrowheads="1"/>
              </p:cNvSpPr>
              <p:nvPr/>
            </p:nvSpPr>
            <p:spPr bwMode="auto">
              <a:xfrm>
                <a:off x="4773210" y="4497006"/>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0" name="TextBox 20">
                <a:extLst>
                  <a:ext uri="{FF2B5EF4-FFF2-40B4-BE49-F238E27FC236}">
                    <a16:creationId xmlns:a16="http://schemas.microsoft.com/office/drawing/2014/main" id="{F7E06284-1D6B-0ABE-3574-3444ABFA2A1F}"/>
                  </a:ext>
                </a:extLst>
              </p:cNvPr>
              <p:cNvSpPr txBox="1"/>
              <p:nvPr/>
            </p:nvSpPr>
            <p:spPr>
              <a:xfrm>
                <a:off x="4820894" y="4447090"/>
                <a:ext cx="2592899" cy="6000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dirty="0">
                    <a:solidFill>
                      <a:schemeClr val="bg1"/>
                    </a:solidFill>
                    <a:latin typeface="+mn-ea"/>
                  </a:rPr>
                  <a:t>加权评分矩阵</a:t>
                </a:r>
                <a:endParaRPr lang="en-US" altLang="zh-CN" sz="2400" b="1" dirty="0">
                  <a:solidFill>
                    <a:schemeClr val="bg1"/>
                  </a:solidFill>
                  <a:latin typeface="+mn-ea"/>
                </a:endParaRPr>
              </a:p>
            </p:txBody>
          </p:sp>
          <mc:AlternateContent xmlns:mc="http://schemas.openxmlformats.org/markup-compatibility/2006" xmlns:a14="http://schemas.microsoft.com/office/drawing/2010/main">
            <mc:Choice Requires="a14">
              <p:sp>
                <p:nvSpPr>
                  <p:cNvPr id="21" name="TextBox 21">
                    <a:extLst>
                      <a:ext uri="{FF2B5EF4-FFF2-40B4-BE49-F238E27FC236}">
                        <a16:creationId xmlns:a16="http://schemas.microsoft.com/office/drawing/2014/main" id="{8EA3EFF2-E15A-0209-E9D0-CCF54DE4BA24}"/>
                      </a:ext>
                    </a:extLst>
                  </p:cNvPr>
                  <p:cNvSpPr txBox="1"/>
                  <p:nvPr/>
                </p:nvSpPr>
                <p:spPr>
                  <a:xfrm>
                    <a:off x="3421774" y="4929239"/>
                    <a:ext cx="5228433" cy="11552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14:m>
                      <m:oMathPara xmlns:m="http://schemas.openxmlformats.org/officeDocument/2006/math">
                        <m:oMathParaPr>
                          <m:jc m:val="centerGroup"/>
                        </m:oMathParaPr>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𝑡𝑠</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e>
                                  </m:d>
                                </m:e>
                                <m:sub>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b>
                                  </m:sSub>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d>
                                <m:dPr>
                                  <m:begChr m:val="{"/>
                                  <m:endChr m:val=""/>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𝑖𝑓</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0≤</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𝑜𝑡h𝑒𝑟𝑤𝑖𝑠𝑒</m:t>
                                      </m:r>
                                    </m:e>
                                  </m:eqArr>
                                </m:e>
                              </m:d>
                            </m:e>
                          </m:eqArr>
                        </m:oMath>
                      </m:oMathPara>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1" name="TextBox 21">
                    <a:extLst>
                      <a:ext uri="{FF2B5EF4-FFF2-40B4-BE49-F238E27FC236}">
                        <a16:creationId xmlns:a16="http://schemas.microsoft.com/office/drawing/2014/main" id="{8EA3EFF2-E15A-0209-E9D0-CCF54DE4BA24}"/>
                      </a:ext>
                    </a:extLst>
                  </p:cNvPr>
                  <p:cNvSpPr txBox="1">
                    <a:spLocks noRot="1" noChangeAspect="1" noMove="1" noResize="1" noEditPoints="1" noAdjustHandles="1" noChangeArrowheads="1" noChangeShapeType="1" noTextEdit="1"/>
                  </p:cNvSpPr>
                  <p:nvPr/>
                </p:nvSpPr>
                <p:spPr>
                  <a:xfrm>
                    <a:off x="3421774" y="4929239"/>
                    <a:ext cx="5228433" cy="1155262"/>
                  </a:xfrm>
                  <a:prstGeom prst="rect">
                    <a:avLst/>
                  </a:prstGeom>
                  <a:blipFill>
                    <a:blip r:embed="rId6"/>
                    <a:stretch>
                      <a:fillRect/>
                    </a:stretch>
                  </a:blipFill>
                </p:spPr>
                <p:txBody>
                  <a:bodyPr/>
                  <a:lstStyle/>
                  <a:p>
                    <a:r>
                      <a:rPr lang="zh-CN" altLang="en-US">
                        <a:noFill/>
                      </a:rPr>
                      <a:t> </a:t>
                    </a:r>
                  </a:p>
                </p:txBody>
              </p:sp>
            </mc:Fallback>
          </mc:AlternateContent>
        </p:grpSp>
      </p:grpSp>
      <p:sp>
        <p:nvSpPr>
          <p:cNvPr id="30" name="Rectangle 33">
            <a:extLst>
              <a:ext uri="{FF2B5EF4-FFF2-40B4-BE49-F238E27FC236}">
                <a16:creationId xmlns:a16="http://schemas.microsoft.com/office/drawing/2014/main" id="{9866671E-A056-D648-54D1-04AE453F1BEE}"/>
              </a:ext>
            </a:extLst>
          </p:cNvPr>
          <p:cNvSpPr/>
          <p:nvPr/>
        </p:nvSpPr>
        <p:spPr>
          <a:xfrm>
            <a:off x="6043058" y="5263681"/>
            <a:ext cx="166172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候选图</a:t>
            </a:r>
          </a:p>
        </p:txBody>
      </p:sp>
    </p:spTree>
    <p:extLst>
      <p:ext uri="{BB962C8B-B14F-4D97-AF65-F5344CB8AC3E}">
        <p14:creationId xmlns:p14="http://schemas.microsoft.com/office/powerpoint/2010/main" val="294784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E7A711AE-E6C9-C427-5092-B6514E685AC1}"/>
              </a:ext>
            </a:extLst>
          </p:cNvPr>
          <p:cNvSpPr txBox="1"/>
          <p:nvPr/>
        </p:nvSpPr>
        <p:spPr>
          <a:xfrm>
            <a:off x="647700" y="972184"/>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sp>
        <p:nvSpPr>
          <p:cNvPr id="4" name="Freeform 115">
            <a:extLst>
              <a:ext uri="{FF2B5EF4-FFF2-40B4-BE49-F238E27FC236}">
                <a16:creationId xmlns:a16="http://schemas.microsoft.com/office/drawing/2014/main" id="{4672E949-D1FD-7859-AA60-C2B89ACF9B6E}"/>
              </a:ext>
            </a:extLst>
          </p:cNvPr>
          <p:cNvSpPr/>
          <p:nvPr/>
        </p:nvSpPr>
        <p:spPr bwMode="auto">
          <a:xfrm>
            <a:off x="455829" y="103538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矩形 9">
            <a:extLst>
              <a:ext uri="{FF2B5EF4-FFF2-40B4-BE49-F238E27FC236}">
                <a16:creationId xmlns:a16="http://schemas.microsoft.com/office/drawing/2014/main" id="{80A1DCE8-E983-974F-232E-FCEB91F2016A}"/>
              </a:ext>
            </a:extLst>
          </p:cNvPr>
          <p:cNvSpPr/>
          <p:nvPr/>
        </p:nvSpPr>
        <p:spPr>
          <a:xfrm>
            <a:off x="603351" y="1526582"/>
            <a:ext cx="3477950" cy="383751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16" name="文本框 15">
            <a:extLst>
              <a:ext uri="{FF2B5EF4-FFF2-40B4-BE49-F238E27FC236}">
                <a16:creationId xmlns:a16="http://schemas.microsoft.com/office/drawing/2014/main" id="{2B425CBC-FD26-254D-C51A-EC5BEB8EFA76}"/>
              </a:ext>
            </a:extLst>
          </p:cNvPr>
          <p:cNvSpPr txBox="1"/>
          <p:nvPr/>
        </p:nvSpPr>
        <p:spPr>
          <a:xfrm>
            <a:off x="603351" y="3992895"/>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路网中的采样点及对应候选点</a:t>
            </a:r>
          </a:p>
        </p:txBody>
      </p:sp>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31FE7928-7CF9-ADC4-1FEC-49DB35779058}"/>
                  </a:ext>
                </a:extLst>
              </p:cNvPr>
              <p:cNvSpPr/>
              <p:nvPr/>
            </p:nvSpPr>
            <p:spPr>
              <a:xfrm>
                <a:off x="677112" y="4257901"/>
                <a:ext cx="3297906" cy="771943"/>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路网中有</a:t>
                </a:r>
                <a:r>
                  <a:rPr lang="en-US" altLang="zh-CN" sz="1400" dirty="0">
                    <a:solidFill>
                      <a:schemeClr val="tx1"/>
                    </a:solidFill>
                    <a:latin typeface="微软雅黑" panose="020B0503020204020204" charset="-122"/>
                    <a:ea typeface="微软雅黑" panose="020B0503020204020204" charset="-122"/>
                  </a:rPr>
                  <a:t>4</a:t>
                </a:r>
                <a14:m>
                  <m:oMath xmlns:m="http://schemas.openxmlformats.org/officeDocument/2006/math">
                    <m:r>
                      <a:rPr lang="zh-CN" altLang="en-US" sz="1400" i="1" dirty="0" smtClean="0">
                        <a:solidFill>
                          <a:schemeClr val="tx1"/>
                        </a:solidFill>
                        <a:latin typeface="Cambria Math" panose="02040503050406030204" pitchFamily="18" charset="0"/>
                        <a:ea typeface="微软雅黑" panose="020B0503020204020204" charset="-122"/>
                      </a:rPr>
                      <m:t>个</m:t>
                    </m:r>
                    <m:r>
                      <m:rPr>
                        <m:sty m:val="p"/>
                      </m:rPr>
                      <a:rPr lang="en-US" altLang="zh-CN" sz="1400" i="1" dirty="0">
                        <a:solidFill>
                          <a:schemeClr val="tx1"/>
                        </a:solidFill>
                        <a:latin typeface="Cambria Math" panose="02040503050406030204" pitchFamily="18" charset="0"/>
                        <a:ea typeface="微软雅黑" panose="020B0503020204020204" charset="-122"/>
                      </a:rPr>
                      <m:t>GPS</m:t>
                    </m:r>
                    <m:r>
                      <a:rPr lang="zh-CN" altLang="en-US" sz="1400" i="1" dirty="0" smtClean="0">
                        <a:solidFill>
                          <a:schemeClr val="tx1"/>
                        </a:solidFill>
                        <a:latin typeface="Cambria Math" panose="02040503050406030204" pitchFamily="18" charset="0"/>
                        <a:ea typeface="微软雅黑" panose="020B0503020204020204" charset="-122"/>
                      </a:rPr>
                      <m:t>采样点</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0</m:t>
                        </m:r>
                      </m:sub>
                    </m:sSub>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1</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2</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3</m:t>
                        </m:r>
                      </m:sub>
                    </m:sSub>
                  </m:oMath>
                </a14:m>
                <a:r>
                  <a:rPr lang="zh-CN" altLang="zh-CN" sz="1400" dirty="0">
                    <a:solidFill>
                      <a:schemeClr val="tx1"/>
                    </a:solidFill>
                    <a:latin typeface="微软雅黑" panose="020B0503020204020204" charset="-122"/>
                    <a:ea typeface="微软雅黑" panose="020B0503020204020204" charset="-122"/>
                  </a:rPr>
                  <a:t>以及其对应的候选点</a:t>
                </a:r>
                <a14:m>
                  <m:oMath xmlns:m="http://schemas.openxmlformats.org/officeDocument/2006/math">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𝑗</m:t>
                        </m:r>
                      </m:sup>
                    </m:sSubSup>
                  </m:oMath>
                </a14:m>
                <a:r>
                  <a:rPr lang="zh-CN" altLang="zh-CN" sz="1400" dirty="0">
                    <a:solidFill>
                      <a:schemeClr val="tx1"/>
                    </a:solidFill>
                    <a:latin typeface="微软雅黑" panose="020B0503020204020204" charset="-122"/>
                    <a:ea typeface="微软雅黑" panose="020B0503020204020204" charset="-122"/>
                  </a:rPr>
                  <a:t>，</a:t>
                </a:r>
                <a14:m>
                  <m:oMath xmlns:m="http://schemas.openxmlformats.org/officeDocument/2006/math">
                    <m:r>
                      <a:rPr lang="en-US" altLang="zh-CN" sz="1400">
                        <a:solidFill>
                          <a:schemeClr val="tx1"/>
                        </a:solidFill>
                        <a:latin typeface="Cambria Math" panose="02040503050406030204" pitchFamily="18" charset="0"/>
                        <a:ea typeface="微软雅黑" panose="020B0503020204020204" charset="-122"/>
                      </a:rPr>
                      <m:t>𝑗</m:t>
                    </m:r>
                    <m:r>
                      <a:rPr lang="en-US" altLang="zh-CN" sz="1400">
                        <a:solidFill>
                          <a:schemeClr val="tx1"/>
                        </a:solidFill>
                        <a:latin typeface="Cambria Math" panose="02040503050406030204" pitchFamily="18" charset="0"/>
                        <a:ea typeface="微软雅黑" panose="020B0503020204020204" charset="-122"/>
                      </a:rPr>
                      <m:t>=0,1,2</m:t>
                    </m:r>
                  </m:oMath>
                </a14:m>
                <a:r>
                  <a:rPr lang="zh-CN" altLang="zh-CN" sz="1400" dirty="0">
                    <a:solidFill>
                      <a:schemeClr val="tx1"/>
                    </a:solidFill>
                    <a:latin typeface="微软雅黑" panose="020B0503020204020204" charset="-122"/>
                    <a:ea typeface="微软雅黑" panose="020B0503020204020204" charset="-122"/>
                  </a:rPr>
                  <a:t>。</a:t>
                </a:r>
                <a:endParaRPr sz="1400" dirty="0">
                  <a:solidFill>
                    <a:schemeClr val="tx1"/>
                  </a:solidFill>
                  <a:latin typeface="微软雅黑" panose="020B0503020204020204" charset="-122"/>
                  <a:ea typeface="微软雅黑" panose="020B0503020204020204" charset="-122"/>
                </a:endParaRPr>
              </a:p>
            </p:txBody>
          </p:sp>
        </mc:Choice>
        <mc:Fallback>
          <p:sp>
            <p:nvSpPr>
              <p:cNvPr id="18" name="矩形 17">
                <a:extLst>
                  <a:ext uri="{FF2B5EF4-FFF2-40B4-BE49-F238E27FC236}">
                    <a16:creationId xmlns:a16="http://schemas.microsoft.com/office/drawing/2014/main" id="{31FE7928-7CF9-ADC4-1FEC-49DB35779058}"/>
                  </a:ext>
                </a:extLst>
              </p:cNvPr>
              <p:cNvSpPr>
                <a:spLocks noRot="1" noChangeAspect="1" noMove="1" noResize="1" noEditPoints="1" noAdjustHandles="1" noChangeArrowheads="1" noChangeShapeType="1" noTextEdit="1"/>
              </p:cNvSpPr>
              <p:nvPr/>
            </p:nvSpPr>
            <p:spPr>
              <a:xfrm>
                <a:off x="677112" y="4257901"/>
                <a:ext cx="3297906" cy="771943"/>
              </a:xfrm>
              <a:prstGeom prst="rect">
                <a:avLst/>
              </a:prstGeom>
              <a:blipFill>
                <a:blip r:embed="rId2"/>
                <a:stretch>
                  <a:fillRect l="-555" r="-555" b="-5512"/>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7C1A5791-3077-B48F-0A0E-1677EFF46E03}"/>
              </a:ext>
            </a:extLst>
          </p:cNvPr>
          <p:cNvGraphicFramePr>
            <a:graphicFrameLocks noChangeAspect="1"/>
          </p:cNvGraphicFramePr>
          <p:nvPr>
            <p:extLst>
              <p:ext uri="{D42A27DB-BD31-4B8C-83A1-F6EECF244321}">
                <p14:modId xmlns:p14="http://schemas.microsoft.com/office/powerpoint/2010/main" val="3812593993"/>
              </p:ext>
            </p:extLst>
          </p:nvPr>
        </p:nvGraphicFramePr>
        <p:xfrm>
          <a:off x="678762" y="1597584"/>
          <a:ext cx="3297906" cy="2439501"/>
        </p:xfrm>
        <a:graphic>
          <a:graphicData uri="http://schemas.openxmlformats.org/presentationml/2006/ole">
            <mc:AlternateContent xmlns:mc="http://schemas.openxmlformats.org/markup-compatibility/2006">
              <mc:Choice xmlns:v="urn:schemas-microsoft-com:vml" Requires="v">
                <p:oleObj name="Visio" r:id="rId3" imgW="7787517" imgH="6823781" progId="Visio.Drawing.15">
                  <p:embed/>
                </p:oleObj>
              </mc:Choice>
              <mc:Fallback>
                <p:oleObj name="Visio" r:id="rId3" imgW="7787517" imgH="682378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762" y="1597584"/>
                        <a:ext cx="3297906" cy="2439501"/>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A10917CA-1159-66EB-A358-93B4CF4A0191}"/>
              </a:ext>
            </a:extLst>
          </p:cNvPr>
          <p:cNvSpPr/>
          <p:nvPr/>
        </p:nvSpPr>
        <p:spPr>
          <a:xfrm>
            <a:off x="4774733" y="1526584"/>
            <a:ext cx="3511263" cy="380059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0" name="文本框 19">
            <a:extLst>
              <a:ext uri="{FF2B5EF4-FFF2-40B4-BE49-F238E27FC236}">
                <a16:creationId xmlns:a16="http://schemas.microsoft.com/office/drawing/2014/main" id="{EB2DF12B-DC21-EF54-B234-F9F165EF7479}"/>
              </a:ext>
            </a:extLst>
          </p:cNvPr>
          <p:cNvSpPr txBox="1"/>
          <p:nvPr/>
        </p:nvSpPr>
        <p:spPr>
          <a:xfrm>
            <a:off x="4831322" y="3964879"/>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多个局部最优路径</a:t>
            </a:r>
          </a:p>
        </p:txBody>
      </p:sp>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30C37E2C-D33A-7FA7-EDB6-E86F4DA7CB8B}"/>
                  </a:ext>
                </a:extLst>
              </p:cNvPr>
              <p:cNvSpPr/>
              <p:nvPr/>
            </p:nvSpPr>
            <p:spPr>
              <a:xfrm>
                <a:off x="4785920" y="4179175"/>
                <a:ext cx="3391076" cy="1157817"/>
              </a:xfrm>
              <a:prstGeom prst="rect">
                <a:avLst/>
              </a:prstGeom>
            </p:spPr>
            <p:txBody>
              <a:bodyPr wrap="square">
                <a:spAutoFit/>
              </a:bodyPr>
              <a:lstStyle/>
              <a:p>
                <a:pPr algn="just">
                  <a:lnSpc>
                    <a:spcPct val="150000"/>
                  </a:lnSpc>
                </a:pPr>
                <a:r>
                  <a:rPr lang="zh-CN" altLang="zh-CN" sz="1400" dirty="0">
                    <a:solidFill>
                      <a:schemeClr val="tx1"/>
                    </a:solidFill>
                    <a:latin typeface="微软雅黑" panose="020B0503020204020204" charset="-122"/>
                    <a:ea typeface="微软雅黑" panose="020B0503020204020204" charset="-122"/>
                  </a:rPr>
                  <a:t>计算所有点的累计权重</a:t>
                </a:r>
                <a14:m>
                  <m:oMath xmlns:m="http://schemas.openxmlformats.org/officeDocument/2006/math">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𝑠</m:t>
                            </m:r>
                          </m:sup>
                        </m:sSubSup>
                      </m:e>
                    </m:d>
                    <m: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max</m:t>
                    </m:r>
                    <m:r>
                      <m:rPr>
                        <m:lit/>
                      </m:rP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−1</m:t>
                            </m:r>
                          </m:sub>
                          <m:sup>
                            <m:r>
                              <a:rPr lang="en-US" altLang="zh-CN" sz="1400">
                                <a:solidFill>
                                  <a:schemeClr val="tx1"/>
                                </a:solidFill>
                                <a:latin typeface="Cambria Math" panose="02040503050406030204" pitchFamily="18" charset="0"/>
                                <a:ea typeface="微软雅黑" panose="020B0503020204020204" charset="-122"/>
                              </a:rPr>
                              <m:t>𝑡</m:t>
                            </m:r>
                          </m:sup>
                        </m:sSubSup>
                      </m:e>
                    </m:d>
                    <m:r>
                      <a:rPr lang="en-US" altLang="zh-CN" sz="1400">
                        <a:solidFill>
                          <a:schemeClr val="tx1"/>
                        </a:solidFill>
                        <a:latin typeface="Cambria Math" panose="02040503050406030204" pitchFamily="18" charset="0"/>
                        <a:ea typeface="微软雅黑" panose="020B0503020204020204" charset="-122"/>
                      </a:rPr>
                      <m:t>+</m:t>
                    </m:r>
                    <m:sSubSup>
                      <m:sSubSupPr>
                        <m:ctrlPr>
                          <a:rPr lang="zh-CN" altLang="zh-CN" sz="1400" i="1">
                            <a:solidFill>
                              <a:schemeClr val="tx1"/>
                            </a:solidFill>
                            <a:latin typeface="Cambria Math" panose="02040503050406030204" pitchFamily="18" charset="0"/>
                            <a:ea typeface="微软雅黑" panose="020B0503020204020204" charset="-122"/>
                          </a:rPr>
                        </m:ctrlPr>
                      </m:sSubSupPr>
                      <m:e>
                        <m:r>
                          <m:rPr>
                            <m:sty m:val="p"/>
                          </m:rPr>
                          <a:rPr lang="en-US" altLang="zh-CN" sz="1400">
                            <a:solidFill>
                              <a:schemeClr val="tx1"/>
                            </a:solidFill>
                            <a:latin typeface="Cambria Math" panose="02040503050406030204" pitchFamily="18" charset="0"/>
                            <a:ea typeface="微软雅黑" panose="020B0503020204020204" charset="-122"/>
                          </a:rPr>
                          <m:t>φ</m:t>
                        </m:r>
                      </m:e>
                      <m:sub>
                        <m:r>
                          <a:rPr lang="en-US" altLang="zh-CN" sz="1400">
                            <a:solidFill>
                              <a:schemeClr val="tx1"/>
                            </a:solidFill>
                            <a:latin typeface="Cambria Math" panose="02040503050406030204" pitchFamily="18" charset="0"/>
                            <a:ea typeface="微软雅黑" panose="020B0503020204020204" charset="-122"/>
                          </a:rPr>
                          <m:t>𝑡𝑠</m:t>
                        </m:r>
                      </m:sub>
                      <m:sup>
                        <m:d>
                          <m:dPr>
                            <m:ctrlPr>
                              <a:rPr lang="zh-CN" altLang="zh-CN" sz="1400" i="1">
                                <a:solidFill>
                                  <a:schemeClr val="tx1"/>
                                </a:solidFill>
                                <a:latin typeface="Cambria Math" panose="02040503050406030204" pitchFamily="18" charset="0"/>
                                <a:ea typeface="微软雅黑" panose="020B0503020204020204" charset="-122"/>
                              </a:rPr>
                            </m:ctrlPr>
                          </m:dPr>
                          <m:e>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m:t>
                            </m:r>
                            <m:r>
                              <a:rPr lang="en-US" altLang="zh-CN" sz="1400">
                                <a:solidFill>
                                  <a:schemeClr val="tx1"/>
                                </a:solidFill>
                                <a:latin typeface="Cambria Math" panose="02040503050406030204" pitchFamily="18" charset="0"/>
                                <a:ea typeface="微软雅黑" panose="020B0503020204020204" charset="-122"/>
                              </a:rPr>
                              <m:t>𝑗</m:t>
                            </m:r>
                          </m:e>
                        </m:d>
                      </m:sup>
                    </m:sSubSup>
                  </m:oMath>
                </a14:m>
                <a:r>
                  <a:rPr lang="zh-CN" altLang="zh-CN" sz="1400" dirty="0">
                    <a:solidFill>
                      <a:schemeClr val="tx1"/>
                    </a:solidFill>
                    <a:latin typeface="微软雅黑" panose="020B0503020204020204" charset="-122"/>
                    <a:ea typeface="微软雅黑" panose="020B0503020204020204" charset="-122"/>
                  </a:rPr>
                  <a:t>后，即可得到每个候选点的局部最优路径。</a:t>
                </a:r>
                <a:endParaRPr sz="1400" dirty="0">
                  <a:solidFill>
                    <a:schemeClr val="tx1"/>
                  </a:solidFill>
                  <a:latin typeface="微软雅黑" panose="020B0503020204020204" charset="-122"/>
                  <a:ea typeface="微软雅黑" panose="020B0503020204020204" charset="-122"/>
                </a:endParaRPr>
              </a:p>
            </p:txBody>
          </p:sp>
        </mc:Choice>
        <mc:Fallback>
          <p:sp>
            <p:nvSpPr>
              <p:cNvPr id="21" name="矩形 20">
                <a:extLst>
                  <a:ext uri="{FF2B5EF4-FFF2-40B4-BE49-F238E27FC236}">
                    <a16:creationId xmlns:a16="http://schemas.microsoft.com/office/drawing/2014/main" id="{30C37E2C-D33A-7FA7-EDB6-E86F4DA7CB8B}"/>
                  </a:ext>
                </a:extLst>
              </p:cNvPr>
              <p:cNvSpPr>
                <a:spLocks noRot="1" noChangeAspect="1" noMove="1" noResize="1" noEditPoints="1" noAdjustHandles="1" noChangeArrowheads="1" noChangeShapeType="1" noTextEdit="1"/>
              </p:cNvSpPr>
              <p:nvPr/>
            </p:nvSpPr>
            <p:spPr>
              <a:xfrm>
                <a:off x="4785920" y="4179175"/>
                <a:ext cx="3391076" cy="1157817"/>
              </a:xfrm>
              <a:prstGeom prst="rect">
                <a:avLst/>
              </a:prstGeom>
              <a:blipFill>
                <a:blip r:embed="rId5"/>
                <a:stretch>
                  <a:fillRect l="-540" r="-540" b="-4233"/>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D9554537-AA65-F17E-57F9-A548869068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5931" y="1568462"/>
            <a:ext cx="2982146" cy="1881611"/>
          </a:xfrm>
          <a:prstGeom prst="rect">
            <a:avLst/>
          </a:prstGeom>
        </p:spPr>
      </p:pic>
      <p:pic>
        <p:nvPicPr>
          <p:cNvPr id="26" name="图片 25">
            <a:extLst>
              <a:ext uri="{FF2B5EF4-FFF2-40B4-BE49-F238E27FC236}">
                <a16:creationId xmlns:a16="http://schemas.microsoft.com/office/drawing/2014/main" id="{0E44AAE1-B386-35AC-F1A7-BCE26CA67B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3550" y="1759907"/>
            <a:ext cx="2982146" cy="1881611"/>
          </a:xfrm>
          <a:prstGeom prst="rect">
            <a:avLst/>
          </a:prstGeom>
        </p:spPr>
      </p:pic>
      <p:pic>
        <p:nvPicPr>
          <p:cNvPr id="27" name="图片 26">
            <a:extLst>
              <a:ext uri="{FF2B5EF4-FFF2-40B4-BE49-F238E27FC236}">
                <a16:creationId xmlns:a16="http://schemas.microsoft.com/office/drawing/2014/main" id="{16D7C6B3-7410-A4AF-80FB-A4C721A2A2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4850" y="1974203"/>
            <a:ext cx="2982146" cy="1881611"/>
          </a:xfrm>
          <a:prstGeom prst="rect">
            <a:avLst/>
          </a:prstGeom>
        </p:spPr>
      </p:pic>
      <p:sp>
        <p:nvSpPr>
          <p:cNvPr id="28" name="右箭头 80">
            <a:extLst>
              <a:ext uri="{FF2B5EF4-FFF2-40B4-BE49-F238E27FC236}">
                <a16:creationId xmlns:a16="http://schemas.microsoft.com/office/drawing/2014/main" id="{F589F551-0809-31AD-6534-83CAED434B7E}"/>
              </a:ext>
            </a:extLst>
          </p:cNvPr>
          <p:cNvSpPr/>
          <p:nvPr/>
        </p:nvSpPr>
        <p:spPr>
          <a:xfrm rot="10800000" flipH="1">
            <a:off x="4181486" y="3498836"/>
            <a:ext cx="574260" cy="356977"/>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29666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6" name="TextBox 28">
            <a:extLst>
              <a:ext uri="{FF2B5EF4-FFF2-40B4-BE49-F238E27FC236}">
                <a16:creationId xmlns:a16="http://schemas.microsoft.com/office/drawing/2014/main" id="{30C9AF83-F5B5-A239-7831-83F1ED14E965}"/>
              </a:ext>
            </a:extLst>
          </p:cNvPr>
          <p:cNvSpPr txBox="1"/>
          <p:nvPr/>
        </p:nvSpPr>
        <p:spPr>
          <a:xfrm>
            <a:off x="630647" y="1183528"/>
            <a:ext cx="128458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sp>
        <p:nvSpPr>
          <p:cNvPr id="7" name="Freeform 115">
            <a:extLst>
              <a:ext uri="{FF2B5EF4-FFF2-40B4-BE49-F238E27FC236}">
                <a16:creationId xmlns:a16="http://schemas.microsoft.com/office/drawing/2014/main" id="{5836256F-4661-C594-4B84-015376188FDB}"/>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9" name="图片 8">
            <a:extLst>
              <a:ext uri="{FF2B5EF4-FFF2-40B4-BE49-F238E27FC236}">
                <a16:creationId xmlns:a16="http://schemas.microsoft.com/office/drawing/2014/main" id="{6A3ADDE0-3751-E0F6-EE6E-325620C2F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241" y="1766498"/>
            <a:ext cx="2982146" cy="1881611"/>
          </a:xfrm>
          <a:prstGeom prst="rect">
            <a:avLst/>
          </a:prstGeom>
        </p:spPr>
      </p:pic>
      <p:pic>
        <p:nvPicPr>
          <p:cNvPr id="10" name="图片 9">
            <a:extLst>
              <a:ext uri="{FF2B5EF4-FFF2-40B4-BE49-F238E27FC236}">
                <a16:creationId xmlns:a16="http://schemas.microsoft.com/office/drawing/2014/main" id="{FF42F2AA-DDA3-556F-01EA-5D013E086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973" y="1766497"/>
            <a:ext cx="2982146" cy="1881611"/>
          </a:xfrm>
          <a:prstGeom prst="rect">
            <a:avLst/>
          </a:prstGeom>
        </p:spPr>
      </p:pic>
      <p:sp>
        <p:nvSpPr>
          <p:cNvPr id="11" name="椭圆 10">
            <a:extLst>
              <a:ext uri="{FF2B5EF4-FFF2-40B4-BE49-F238E27FC236}">
                <a16:creationId xmlns:a16="http://schemas.microsoft.com/office/drawing/2014/main" id="{08DBBDA6-A305-485F-BD13-6D3802AB9326}"/>
              </a:ext>
            </a:extLst>
          </p:cNvPr>
          <p:cNvSpPr/>
          <p:nvPr/>
        </p:nvSpPr>
        <p:spPr>
          <a:xfrm flipV="1">
            <a:off x="4572000"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2" name="椭圆 11">
            <a:extLst>
              <a:ext uri="{FF2B5EF4-FFF2-40B4-BE49-F238E27FC236}">
                <a16:creationId xmlns:a16="http://schemas.microsoft.com/office/drawing/2014/main" id="{3B54E74E-6ED5-2955-BD18-9DEC8520A7CB}"/>
              </a:ext>
            </a:extLst>
          </p:cNvPr>
          <p:cNvSpPr/>
          <p:nvPr/>
        </p:nvSpPr>
        <p:spPr>
          <a:xfrm flipV="1">
            <a:off x="4720590" y="2799062"/>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3" name="椭圆 12">
            <a:extLst>
              <a:ext uri="{FF2B5EF4-FFF2-40B4-BE49-F238E27FC236}">
                <a16:creationId xmlns:a16="http://schemas.microsoft.com/office/drawing/2014/main" id="{F7E4073D-0988-8C2D-EFC1-D766FDEF71D4}"/>
              </a:ext>
            </a:extLst>
          </p:cNvPr>
          <p:cNvSpPr/>
          <p:nvPr/>
        </p:nvSpPr>
        <p:spPr>
          <a:xfrm flipV="1">
            <a:off x="4864674"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pic>
        <p:nvPicPr>
          <p:cNvPr id="14" name="图片 13">
            <a:extLst>
              <a:ext uri="{FF2B5EF4-FFF2-40B4-BE49-F238E27FC236}">
                <a16:creationId xmlns:a16="http://schemas.microsoft.com/office/drawing/2014/main" id="{E6E591E2-F52A-4248-9EAD-F2072DDEF8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9415" y="1766497"/>
            <a:ext cx="2982146" cy="1881611"/>
          </a:xfrm>
          <a:prstGeom prst="rect">
            <a:avLst/>
          </a:prstGeom>
        </p:spPr>
      </p:pic>
      <p:pic>
        <p:nvPicPr>
          <p:cNvPr id="17" name="图片 16">
            <a:extLst>
              <a:ext uri="{FF2B5EF4-FFF2-40B4-BE49-F238E27FC236}">
                <a16:creationId xmlns:a16="http://schemas.microsoft.com/office/drawing/2014/main" id="{38472E52-4AC3-8EDD-8CE3-9032F7341CFA}"/>
              </a:ext>
            </a:extLst>
          </p:cNvPr>
          <p:cNvPicPr>
            <a:picLocks noChangeAspect="1"/>
          </p:cNvPicPr>
          <p:nvPr/>
        </p:nvPicPr>
        <p:blipFill rotWithShape="1">
          <a:blip r:embed="rId3">
            <a:extLst>
              <a:ext uri="{28A0092B-C50C-407E-A947-70E740481C1C}">
                <a14:useLocalDpi xmlns:a14="http://schemas.microsoft.com/office/drawing/2010/main" val="0"/>
              </a:ext>
            </a:extLst>
          </a:blip>
          <a:srcRect r="75536"/>
          <a:stretch/>
        </p:blipFill>
        <p:spPr>
          <a:xfrm>
            <a:off x="-834019" y="3297296"/>
            <a:ext cx="10241876" cy="1140781"/>
          </a:xfrm>
          <a:prstGeom prst="rect">
            <a:avLst/>
          </a:prstGeom>
        </p:spPr>
      </p:pic>
      <p:sp>
        <p:nvSpPr>
          <p:cNvPr id="18" name="Rectangle 33">
            <a:extLst>
              <a:ext uri="{FF2B5EF4-FFF2-40B4-BE49-F238E27FC236}">
                <a16:creationId xmlns:a16="http://schemas.microsoft.com/office/drawing/2014/main" id="{6A67A294-7583-F90E-342F-B2C516D3AF4D}"/>
              </a:ext>
            </a:extLst>
          </p:cNvPr>
          <p:cNvSpPr/>
          <p:nvPr/>
        </p:nvSpPr>
        <p:spPr>
          <a:xfrm>
            <a:off x="4110772" y="2174399"/>
            <a:ext cx="1291990" cy="532903"/>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多个局部</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最优路径</a:t>
            </a:r>
          </a:p>
        </p:txBody>
      </p:sp>
      <p:sp>
        <p:nvSpPr>
          <p:cNvPr id="42" name="ïṩļiḋé">
            <a:extLst>
              <a:ext uri="{FF2B5EF4-FFF2-40B4-BE49-F238E27FC236}">
                <a16:creationId xmlns:a16="http://schemas.microsoft.com/office/drawing/2014/main" id="{41A21783-4A67-0261-8BB8-2E63E0BCA00D}"/>
              </a:ext>
            </a:extLst>
          </p:cNvPr>
          <p:cNvSpPr/>
          <p:nvPr/>
        </p:nvSpPr>
        <p:spPr>
          <a:xfrm>
            <a:off x="2979762" y="4204477"/>
            <a:ext cx="3621206" cy="467199"/>
          </a:xfrm>
          <a:prstGeom prst="roundRect">
            <a:avLst>
              <a:gd name="adj" fmla="val 6226"/>
            </a:avLst>
          </a:prstGeom>
          <a:solidFill>
            <a:schemeClr val="bg1">
              <a:lumMod val="95000"/>
            </a:schemeClr>
          </a:solidFill>
          <a:effectLst/>
        </p:spPr>
        <p:txBody>
          <a:bodyPr wrap="square" lIns="68580" tIns="274320" rIns="68580" bIns="137160">
            <a:normAutofit fontScale="32500" lnSpcReduction="20000"/>
          </a:bodyPr>
          <a:lstStyle/>
          <a:p>
            <a:pPr defTabSz="914400">
              <a:spcBef>
                <a:spcPct val="20000"/>
              </a:spcBef>
              <a:defRPr/>
            </a:pPr>
            <a:endParaRPr lang="en-US" altLang="zh-CN" sz="1050" dirty="0"/>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B166EE87-767A-CBA0-DF14-D4E650318DC1}"/>
                  </a:ext>
                </a:extLst>
              </p:cNvPr>
              <p:cNvSpPr/>
              <p:nvPr/>
            </p:nvSpPr>
            <p:spPr>
              <a:xfrm>
                <a:off x="2305719" y="4147046"/>
                <a:ext cx="5117909" cy="507831"/>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100"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oMath>
                  </m:oMathPara>
                </a14:m>
                <a:endParaRPr sz="1400" dirty="0">
                  <a:solidFill>
                    <a:schemeClr val="accent2">
                      <a:lumMod val="75000"/>
                    </a:schemeClr>
                  </a:solidFill>
                  <a:latin typeface="微软雅黑" panose="020B0503020204020204" charset="-122"/>
                  <a:ea typeface="微软雅黑" panose="020B0503020204020204" charset="-122"/>
                </a:endParaRPr>
              </a:p>
            </p:txBody>
          </p:sp>
        </mc:Choice>
        <mc:Fallback xmlns="">
          <p:sp>
            <p:nvSpPr>
              <p:cNvPr id="46" name="矩形 45">
                <a:extLst>
                  <a:ext uri="{FF2B5EF4-FFF2-40B4-BE49-F238E27FC236}">
                    <a16:creationId xmlns:a16="http://schemas.microsoft.com/office/drawing/2014/main" id="{B166EE87-767A-CBA0-DF14-D4E650318DC1}"/>
                  </a:ext>
                </a:extLst>
              </p:cNvPr>
              <p:cNvSpPr>
                <a:spLocks noRot="1" noChangeAspect="1" noMove="1" noResize="1" noEditPoints="1" noAdjustHandles="1" noChangeArrowheads="1" noChangeShapeType="1" noTextEdit="1"/>
              </p:cNvSpPr>
              <p:nvPr/>
            </p:nvSpPr>
            <p:spPr>
              <a:xfrm>
                <a:off x="2305719" y="4147046"/>
                <a:ext cx="5117909" cy="507831"/>
              </a:xfrm>
              <a:prstGeom prst="rect">
                <a:avLst/>
              </a:prstGeom>
              <a:blipFill>
                <a:blip r:embed="rId4"/>
                <a:stretch>
                  <a:fillRect/>
                </a:stretch>
              </a:blipFill>
            </p:spPr>
            <p:txBody>
              <a:bodyPr/>
              <a:lstStyle/>
              <a:p>
                <a:r>
                  <a:rPr lang="zh-CN" altLang="en-US">
                    <a:noFill/>
                  </a:rPr>
                  <a:t> </a:t>
                </a:r>
              </a:p>
            </p:txBody>
          </p:sp>
        </mc:Fallback>
      </mc:AlternateContent>
      <p:cxnSp>
        <p:nvCxnSpPr>
          <p:cNvPr id="52" name="直接连接符 51">
            <a:extLst>
              <a:ext uri="{FF2B5EF4-FFF2-40B4-BE49-F238E27FC236}">
                <a16:creationId xmlns:a16="http://schemas.microsoft.com/office/drawing/2014/main" id="{62C4A3EC-753A-D18B-7C03-14F70E0259E6}"/>
              </a:ext>
            </a:extLst>
          </p:cNvPr>
          <p:cNvCxnSpPr>
            <a:cxnSpLocks/>
          </p:cNvCxnSpPr>
          <p:nvPr/>
        </p:nvCxnSpPr>
        <p:spPr>
          <a:xfrm>
            <a:off x="709684" y="5893410"/>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2AA800D-2EE2-D63F-2EB2-5F6BBE7C514D}"/>
                  </a:ext>
                </a:extLst>
              </p:cNvPr>
              <p:cNvSpPr txBox="1"/>
              <p:nvPr/>
            </p:nvSpPr>
            <p:spPr>
              <a:xfrm>
                <a:off x="630647" y="4995353"/>
                <a:ext cx="7744529" cy="750975"/>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在找到每个候选点</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的局部最优路径后，得到了一组局部最优路径。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对</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所有边进行投票，最后筛选出每两个相邻采样点中投票最多的子路径作为最终匹配子路径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mc:Choice>
        <mc:Fallback xmlns="">
          <p:sp>
            <p:nvSpPr>
              <p:cNvPr id="53" name="文本框 52">
                <a:extLst>
                  <a:ext uri="{FF2B5EF4-FFF2-40B4-BE49-F238E27FC236}">
                    <a16:creationId xmlns:a16="http://schemas.microsoft.com/office/drawing/2014/main" id="{72AA800D-2EE2-D63F-2EB2-5F6BBE7C514D}"/>
                  </a:ext>
                </a:extLst>
              </p:cNvPr>
              <p:cNvSpPr txBox="1">
                <a:spLocks noRot="1" noChangeAspect="1" noMove="1" noResize="1" noEditPoints="1" noAdjustHandles="1" noChangeArrowheads="1" noChangeShapeType="1" noTextEdit="1"/>
              </p:cNvSpPr>
              <p:nvPr/>
            </p:nvSpPr>
            <p:spPr>
              <a:xfrm>
                <a:off x="630647" y="4995353"/>
                <a:ext cx="7744529" cy="750975"/>
              </a:xfrm>
              <a:prstGeom prst="rect">
                <a:avLst/>
              </a:prstGeom>
              <a:blipFill>
                <a:blip r:embed="rId5"/>
                <a:stretch>
                  <a:fillRect l="-393" r="-393" b="-88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8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2.2 </a:t>
            </a:r>
            <a:r>
              <a:rPr lang="zh-CN" altLang="en-US" dirty="0">
                <a:sym typeface="微软雅黑" panose="020B0503020204020204" pitchFamily="34" charset="-122"/>
              </a:rPr>
              <a:t>数据集的构建</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501613" y="5121029"/>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部分数据分布</a:t>
            </a:r>
          </a:p>
        </p:txBody>
      </p:sp>
      <p:sp>
        <p:nvSpPr>
          <p:cNvPr id="4" name="Rectangle 33">
            <a:extLst>
              <a:ext uri="{FF2B5EF4-FFF2-40B4-BE49-F238E27FC236}">
                <a16:creationId xmlns:a16="http://schemas.microsoft.com/office/drawing/2014/main" id="{137C6935-0C50-11A8-431F-C5746C90F1F1}"/>
              </a:ext>
            </a:extLst>
          </p:cNvPr>
          <p:cNvSpPr/>
          <p:nvPr/>
        </p:nvSpPr>
        <p:spPr>
          <a:xfrm>
            <a:off x="459474" y="1640317"/>
            <a:ext cx="3006090" cy="3757567"/>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本文采用由</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Kaggle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月某出租车运营公司的开放数据集作为评估基于交互式的地图匹配方法的基础数据。该数据包括</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个轨迹点。包括采样时间戳、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WGS84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坐标经纬度、采样点的瞬时方向与瞬时速度等有效数据，采样间隔在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秒之间。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288189" y="173279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6" name="图片 5" descr="地图&#10;&#10;描述已自动生成">
            <a:extLst>
              <a:ext uri="{FF2B5EF4-FFF2-40B4-BE49-F238E27FC236}">
                <a16:creationId xmlns:a16="http://schemas.microsoft.com/office/drawing/2014/main" id="{97F6D0D9-AD52-5097-F7CF-0CDA6B186C2D}"/>
              </a:ext>
            </a:extLst>
          </p:cNvPr>
          <p:cNvPicPr>
            <a:picLocks noChangeAspect="1"/>
          </p:cNvPicPr>
          <p:nvPr/>
        </p:nvPicPr>
        <p:blipFill>
          <a:blip r:embed="rId2"/>
          <a:stretch>
            <a:fillRect/>
          </a:stretch>
        </p:blipFill>
        <p:spPr>
          <a:xfrm>
            <a:off x="3653402" y="1732792"/>
            <a:ext cx="5111750" cy="3270885"/>
          </a:xfrm>
          <a:prstGeom prst="rect">
            <a:avLst/>
          </a:prstGeom>
        </p:spPr>
      </p:pic>
    </p:spTree>
    <p:extLst>
      <p:ext uri="{BB962C8B-B14F-4D97-AF65-F5344CB8AC3E}">
        <p14:creationId xmlns:p14="http://schemas.microsoft.com/office/powerpoint/2010/main" val="2378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65551" y="571955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准确率对比</a:t>
            </a:r>
          </a:p>
        </p:txBody>
      </p:sp>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3463290" y="1223150"/>
                <a:ext cx="6419850" cy="730713"/>
              </a:xfrm>
              <a:prstGeom prst="rect">
                <a:avLst/>
              </a:prstGeom>
            </p:spPr>
            <p:txBody>
              <a:bodyPr wrap="square">
                <a:spAutoFit/>
              </a:bodyPr>
              <a:lstStyle/>
              <a:p>
                <a:pPr algn="just">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600" i="1" kern="0" smtClea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CMP</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𝐶𝑜𝑟𝑟𝑒𝑐𝑡</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𝑟𝑜𝑎𝑑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num>
                            <m:den>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𝑡𝑜</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𝑏𝑒</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den>
                          </m:f>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100</m:t>
                          </m:r>
                          <m:r>
                            <a:rPr lang="en-US" altLang="zh-CN" sz="1600" b="0" i="0" kern="0" smtClean="0">
                              <a:solidFill>
                                <a:schemeClr val="tx1">
                                  <a:lumMod val="75000"/>
                                  <a:lumOff val="25000"/>
                                </a:schemeClr>
                              </a:solidFill>
                              <a:latin typeface="Cambria Math" panose="02040503050406030204" pitchFamily="18" charset="0"/>
                              <a:ea typeface="微软雅黑" panose="020B0503020204020204" pitchFamily="34" charset="-122"/>
                            </a:rPr>
                            <m:t>%</m:t>
                          </m:r>
                        </m:e>
                      </m:eqArr>
                    </m:oMath>
                  </m:oMathPara>
                </a14:m>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3463290" y="1223150"/>
                <a:ext cx="6419850" cy="730713"/>
              </a:xfrm>
              <a:prstGeom prst="rect">
                <a:avLst/>
              </a:prstGeom>
              <a:blipFill>
                <a:blip r:embed="rId2"/>
                <a:stretch>
                  <a:fillRect/>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86135" y="22778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3" name="图片 2" descr="图表, 条形图&#10;&#10;描述已自动生成">
            <a:extLst>
              <a:ext uri="{FF2B5EF4-FFF2-40B4-BE49-F238E27FC236}">
                <a16:creationId xmlns:a16="http://schemas.microsoft.com/office/drawing/2014/main" id="{919318F9-8389-9E17-96DE-7E99A7C33D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07" t="5162" r="9013" b="3674"/>
          <a:stretch/>
        </p:blipFill>
        <p:spPr bwMode="auto">
          <a:xfrm>
            <a:off x="3974057" y="1936529"/>
            <a:ext cx="4876800" cy="3800363"/>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9E7A44CA-B1CB-BCCC-0439-5DF3BEE24DCB}"/>
              </a:ext>
            </a:extLst>
          </p:cNvPr>
          <p:cNvSpPr txBox="1"/>
          <p:nvPr/>
        </p:nvSpPr>
        <p:spPr>
          <a:xfrm>
            <a:off x="233657" y="2185059"/>
            <a:ext cx="3777615" cy="3142014"/>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为比较直观的对比出算法的准确率，本文对比了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算法以及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算法在三种不同类型道路上（分别为支路、主干道以及</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城市快速路</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）的准确率表现，使用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CMP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方法来评估三种算法的准确率</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。三种算法的匹配准确率与路网的复杂度呈反比关系，即路网结构越复杂（路网结构复杂度：支路或次干道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主干道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高速公路），算法匹配的准确率就越低。</a:t>
            </a:r>
          </a:p>
        </p:txBody>
      </p:sp>
    </p:spTree>
    <p:extLst>
      <p:ext uri="{BB962C8B-B14F-4D97-AF65-F5344CB8AC3E}">
        <p14:creationId xmlns:p14="http://schemas.microsoft.com/office/powerpoint/2010/main" val="925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8EEF5CD-52B9-0472-5883-ADE13C6B83F4}"/>
              </a:ext>
            </a:extLst>
          </p:cNvPr>
          <p:cNvGraphicFramePr>
            <a:graphicFrameLocks noChangeAspect="1"/>
          </p:cNvGraphicFramePr>
          <p:nvPr>
            <p:extLst>
              <p:ext uri="{D42A27DB-BD31-4B8C-83A1-F6EECF244321}">
                <p14:modId xmlns:p14="http://schemas.microsoft.com/office/powerpoint/2010/main" val="4189217433"/>
              </p:ext>
            </p:extLst>
          </p:nvPr>
        </p:nvGraphicFramePr>
        <p:xfrm>
          <a:off x="922020" y="1844040"/>
          <a:ext cx="3528060" cy="3188396"/>
        </p:xfrm>
        <a:graphic>
          <a:graphicData uri="http://schemas.openxmlformats.org/presentationml/2006/ole">
            <mc:AlternateContent xmlns:mc="http://schemas.openxmlformats.org/markup-compatibility/2006">
              <mc:Choice xmlns:v="urn:schemas-microsoft-com:vml" Requires="v">
                <p:oleObj name="Visio" r:id="rId2" imgW="7330422" imgH="6701609" progId="Visio.Drawing.15">
                  <p:embed/>
                </p:oleObj>
              </mc:Choice>
              <mc:Fallback>
                <p:oleObj name="Visio" r:id="rId2" imgW="7330422" imgH="6701609" progId="Visio.Drawing.15">
                  <p:embed/>
                  <p:pic>
                    <p:nvPicPr>
                      <p:cNvPr id="0" name="Object 1"/>
                      <p:cNvPicPr>
                        <a:picLocks noChangeAspect="1" noChangeArrowheads="1"/>
                      </p:cNvPicPr>
                      <p:nvPr/>
                    </p:nvPicPr>
                    <p:blipFill>
                      <a:blip r:embed="rId3"/>
                      <a:srcRect/>
                      <a:stretch>
                        <a:fillRect/>
                      </a:stretch>
                    </p:blipFill>
                    <p:spPr bwMode="auto">
                      <a:xfrm>
                        <a:off x="922020" y="1844040"/>
                        <a:ext cx="3528060" cy="3188396"/>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C58BA606-AA7C-57B2-28F4-EC9EEB35C506}"/>
              </a:ext>
            </a:extLst>
          </p:cNvPr>
          <p:cNvGraphicFramePr>
            <a:graphicFrameLocks noChangeAspect="1"/>
          </p:cNvGraphicFramePr>
          <p:nvPr>
            <p:extLst>
              <p:ext uri="{D42A27DB-BD31-4B8C-83A1-F6EECF244321}">
                <p14:modId xmlns:p14="http://schemas.microsoft.com/office/powerpoint/2010/main" val="178117210"/>
              </p:ext>
            </p:extLst>
          </p:nvPr>
        </p:nvGraphicFramePr>
        <p:xfrm>
          <a:off x="4892040" y="1840865"/>
          <a:ext cx="3444385" cy="3173095"/>
        </p:xfrm>
        <a:graphic>
          <a:graphicData uri="http://schemas.openxmlformats.org/presentationml/2006/ole">
            <mc:AlternateContent xmlns:mc="http://schemas.openxmlformats.org/markup-compatibility/2006">
              <mc:Choice xmlns:v="urn:schemas-microsoft-com:vml" Requires="v">
                <p:oleObj name="Visio" r:id="rId4" imgW="7292366" imgH="6682520" progId="Visio.Drawing.15">
                  <p:embed/>
                </p:oleObj>
              </mc:Choice>
              <mc:Fallback>
                <p:oleObj name="Visio" r:id="rId4" imgW="7292366" imgH="668252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840865"/>
                        <a:ext cx="3444385" cy="3173095"/>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F1BA7421-0EAE-FE39-16EC-20E0F06F4C73}"/>
              </a:ext>
            </a:extLst>
          </p:cNvPr>
          <p:cNvSpPr/>
          <p:nvPr/>
        </p:nvSpPr>
        <p:spPr>
          <a:xfrm>
            <a:off x="4921098" y="503243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3" name="椭圆 2">
            <a:extLst>
              <a:ext uri="{FF2B5EF4-FFF2-40B4-BE49-F238E27FC236}">
                <a16:creationId xmlns:a16="http://schemas.microsoft.com/office/drawing/2014/main" id="{6057B454-4F0A-218A-C27B-4F42F38BC33E}"/>
              </a:ext>
            </a:extLst>
          </p:cNvPr>
          <p:cNvSpPr/>
          <p:nvPr/>
        </p:nvSpPr>
        <p:spPr bwMode="auto">
          <a:xfrm>
            <a:off x="2119952" y="1933433"/>
            <a:ext cx="404884" cy="377588"/>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89A091FD-13A9-27FA-85B1-A332AA9C64F7}"/>
              </a:ext>
            </a:extLst>
          </p:cNvPr>
          <p:cNvSpPr/>
          <p:nvPr/>
        </p:nvSpPr>
        <p:spPr bwMode="auto">
          <a:xfrm>
            <a:off x="2104767" y="1933432"/>
            <a:ext cx="435254" cy="435254"/>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a16="http://schemas.microsoft.com/office/drawing/2014/main" id="{3FABFCB6-63CE-9918-1568-AC847869E43C}"/>
              </a:ext>
            </a:extLst>
          </p:cNvPr>
          <p:cNvSpPr/>
          <p:nvPr/>
        </p:nvSpPr>
        <p:spPr bwMode="auto">
          <a:xfrm>
            <a:off x="2215703" y="2857991"/>
            <a:ext cx="940693" cy="940693"/>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id="{DDA7E117-1B1D-0D1F-8454-504C172516F5}"/>
              </a:ext>
            </a:extLst>
          </p:cNvPr>
          <p:cNvSpPr/>
          <p:nvPr/>
        </p:nvSpPr>
        <p:spPr bwMode="auto">
          <a:xfrm>
            <a:off x="3416300" y="3612371"/>
            <a:ext cx="744220" cy="1307605"/>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27488607-80EA-AA13-32B3-AB1F89C712F8}"/>
              </a:ext>
            </a:extLst>
          </p:cNvPr>
          <p:cNvSpPr/>
          <p:nvPr/>
        </p:nvSpPr>
        <p:spPr bwMode="auto">
          <a:xfrm>
            <a:off x="5670927" y="2151550"/>
            <a:ext cx="435254" cy="435254"/>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586CB590-42CC-00CC-B789-1F9212F37A40}"/>
              </a:ext>
            </a:extLst>
          </p:cNvPr>
          <p:cNvSpPr/>
          <p:nvPr/>
        </p:nvSpPr>
        <p:spPr bwMode="auto">
          <a:xfrm>
            <a:off x="5743763" y="3068812"/>
            <a:ext cx="911037" cy="916448"/>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15829C28-6E69-8ADF-8C3F-794E68362BE6}"/>
              </a:ext>
            </a:extLst>
          </p:cNvPr>
          <p:cNvSpPr/>
          <p:nvPr/>
        </p:nvSpPr>
        <p:spPr bwMode="auto">
          <a:xfrm>
            <a:off x="6944360" y="3647932"/>
            <a:ext cx="708660" cy="1294908"/>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3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856308" y="525653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平均距离误差对比</a:t>
            </a: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135" y="20073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1914549"/>
            <a:ext cx="3777615" cy="314201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平均距离误差</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是指算法在匹配正确的点到采样点的平均距离，平均距离越小，说明算法的精度越高，越能反应道路真实情况。</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只考虑匹配正确的点且使用球面坐标系计算距离而不是常规的欧式距离，这样做是为了提高实验的准确度。图中可以看出，整体上路网结构在比较复杂的情况下，相对于路网结构较简单时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值更高。这是因为路网结构越复杂匹配的难度就越大。</a:t>
            </a:r>
          </a:p>
        </p:txBody>
      </p:sp>
      <p:pic>
        <p:nvPicPr>
          <p:cNvPr id="6" name="图片 5" descr="图表, 条形图&#10;&#10;描述已自动生成">
            <a:extLst>
              <a:ext uri="{FF2B5EF4-FFF2-40B4-BE49-F238E27FC236}">
                <a16:creationId xmlns:a16="http://schemas.microsoft.com/office/drawing/2014/main" id="{D0373163-681E-CCD1-4046-DCD79A20A2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1272" y="1513840"/>
            <a:ext cx="5105400" cy="3830320"/>
          </a:xfrm>
          <a:prstGeom prst="rect">
            <a:avLst/>
          </a:prstGeom>
          <a:noFill/>
          <a:ln>
            <a:noFill/>
          </a:ln>
        </p:spPr>
      </p:pic>
    </p:spTree>
    <p:extLst>
      <p:ext uri="{BB962C8B-B14F-4D97-AF65-F5344CB8AC3E}">
        <p14:creationId xmlns:p14="http://schemas.microsoft.com/office/powerpoint/2010/main" val="26407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DA94E8-D338-59CB-2475-49AD5AB1101F}"/>
              </a:ext>
            </a:extLst>
          </p:cNvPr>
          <p:cNvSpPr/>
          <p:nvPr/>
        </p:nvSpPr>
        <p:spPr>
          <a:xfrm>
            <a:off x="280284" y="1396065"/>
            <a:ext cx="8520816" cy="4197015"/>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3" name="图片 2" descr="地图&#10;&#10;描述已自动生成">
            <a:extLst>
              <a:ext uri="{FF2B5EF4-FFF2-40B4-BE49-F238E27FC236}">
                <a16:creationId xmlns:a16="http://schemas.microsoft.com/office/drawing/2014/main" id="{6A4A0EAD-0E1A-1FD7-DDA2-479FE45B3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370" y="1847214"/>
            <a:ext cx="3463355" cy="3166745"/>
          </a:xfrm>
          <a:prstGeom prst="rect">
            <a:avLst/>
          </a:prstGeom>
          <a:noFill/>
          <a:ln>
            <a:noFill/>
          </a:ln>
        </p:spPr>
      </p:pic>
      <p:pic>
        <p:nvPicPr>
          <p:cNvPr id="4" name="图片 3" descr="图示, 地图&#10;&#10;描述已自动生成">
            <a:extLst>
              <a:ext uri="{FF2B5EF4-FFF2-40B4-BE49-F238E27FC236}">
                <a16:creationId xmlns:a16="http://schemas.microsoft.com/office/drawing/2014/main" id="{4C9B17BF-4CDC-D713-3F30-8480BF39E6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95" y="1844041"/>
            <a:ext cx="3452635" cy="3185221"/>
          </a:xfrm>
          <a:prstGeom prst="rect">
            <a:avLst/>
          </a:prstGeom>
          <a:noFill/>
          <a:ln>
            <a:noFill/>
          </a:ln>
        </p:spPr>
      </p:pic>
    </p:spTree>
    <p:extLst>
      <p:ext uri="{BB962C8B-B14F-4D97-AF65-F5344CB8AC3E}">
        <p14:creationId xmlns:p14="http://schemas.microsoft.com/office/powerpoint/2010/main" val="12092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2" presetClass="entr" presetSubtype="8"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019246" y="417702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6" name="矩形 75"/>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4470926" y="5150108"/>
            <a:ext cx="482510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3" name="矩形 2">
            <a:extLst>
              <a:ext uri="{FF2B5EF4-FFF2-40B4-BE49-F238E27FC236}">
                <a16:creationId xmlns:a16="http://schemas.microsoft.com/office/drawing/2014/main" id="{42F0CD06-2CCF-162C-D1C7-D8EDD2A696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表, 折线图&#10;&#10;描述已自动生成">
            <a:extLst>
              <a:ext uri="{FF2B5EF4-FFF2-40B4-BE49-F238E27FC236}">
                <a16:creationId xmlns:a16="http://schemas.microsoft.com/office/drawing/2014/main" id="{438FAC06-E319-DF5E-68A1-00A56EA281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91" t="6893" r="8901" b="2524"/>
          <a:stretch/>
        </p:blipFill>
        <p:spPr bwMode="auto">
          <a:xfrm>
            <a:off x="78602" y="3733265"/>
            <a:ext cx="2998470" cy="2309901"/>
          </a:xfrm>
          <a:prstGeom prst="rect">
            <a:avLst/>
          </a:prstGeom>
          <a:noFill/>
          <a:ln>
            <a:noFill/>
          </a:ln>
          <a:extLst>
            <a:ext uri="{53640926-AAD7-44D8-BBD7-CCE9431645EC}">
              <a14:shadowObscured xmlns:a14="http://schemas.microsoft.com/office/drawing/2010/main"/>
            </a:ext>
          </a:extLst>
        </p:spPr>
      </p:pic>
      <p:pic>
        <p:nvPicPr>
          <p:cNvPr id="5" name="图片 4" descr="图表, 条形图&#10;&#10;描述已自动生成">
            <a:extLst>
              <a:ext uri="{FF2B5EF4-FFF2-40B4-BE49-F238E27FC236}">
                <a16:creationId xmlns:a16="http://schemas.microsoft.com/office/drawing/2014/main" id="{DDC21AE8-FB7C-B968-E77A-81B71C1F7F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99" t="5593" r="8719"/>
          <a:stretch/>
        </p:blipFill>
        <p:spPr bwMode="auto">
          <a:xfrm>
            <a:off x="3077072" y="3733265"/>
            <a:ext cx="2968307" cy="2470467"/>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图表, 折线图&#10;&#10;描述已自动生成">
            <a:extLst>
              <a:ext uri="{FF2B5EF4-FFF2-40B4-BE49-F238E27FC236}">
                <a16:creationId xmlns:a16="http://schemas.microsoft.com/office/drawing/2014/main" id="{3CEC1DFA-5F3F-A5FD-DCFB-5877CF2E8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43" t="7005" r="9272"/>
          <a:stretch/>
        </p:blipFill>
        <p:spPr bwMode="auto">
          <a:xfrm>
            <a:off x="2968307" y="1203919"/>
            <a:ext cx="3035300" cy="2414905"/>
          </a:xfrm>
          <a:prstGeom prst="rect">
            <a:avLst/>
          </a:prstGeom>
          <a:noFill/>
          <a:ln>
            <a:noFill/>
          </a:ln>
          <a:extLst>
            <a:ext uri="{53640926-AAD7-44D8-BBD7-CCE9431645EC}">
              <a14:shadowObscured xmlns:a14="http://schemas.microsoft.com/office/drawing/2010/main"/>
            </a:ext>
          </a:extLst>
        </p:spPr>
      </p:pic>
      <p:pic>
        <p:nvPicPr>
          <p:cNvPr id="9" name="图片 8" descr="图表, 折线图&#10;&#10;描述已自动生成">
            <a:extLst>
              <a:ext uri="{FF2B5EF4-FFF2-40B4-BE49-F238E27FC236}">
                <a16:creationId xmlns:a16="http://schemas.microsoft.com/office/drawing/2014/main" id="{FB27D53D-1336-F243-2BF7-EECEAB0F322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26" t="5895" r="8263"/>
          <a:stretch/>
        </p:blipFill>
        <p:spPr bwMode="auto">
          <a:xfrm>
            <a:off x="66630" y="1203919"/>
            <a:ext cx="3046730" cy="2407920"/>
          </a:xfrm>
          <a:prstGeom prst="rect">
            <a:avLst/>
          </a:prstGeom>
          <a:noFill/>
          <a:ln>
            <a:noFill/>
          </a:ln>
          <a:extLst>
            <a:ext uri="{53640926-AAD7-44D8-BBD7-CCE9431645EC}">
              <a14:shadowObscured xmlns:a14="http://schemas.microsoft.com/office/drawing/2010/main"/>
            </a:ext>
          </a:extLst>
        </p:spPr>
      </p:pic>
      <p:sp>
        <p:nvSpPr>
          <p:cNvPr id="15" name="矩形 14">
            <a:extLst>
              <a:ext uri="{FF2B5EF4-FFF2-40B4-BE49-F238E27FC236}">
                <a16:creationId xmlns:a16="http://schemas.microsoft.com/office/drawing/2014/main" id="{2B7329E7-B8F1-7ACA-8DEA-9DD7A0C29CE4}"/>
              </a:ext>
            </a:extLst>
          </p:cNvPr>
          <p:cNvSpPr/>
          <p:nvPr/>
        </p:nvSpPr>
        <p:spPr>
          <a:xfrm>
            <a:off x="6132395" y="1328383"/>
            <a:ext cx="2815988" cy="4629373"/>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EC32A00B-6D44-20DA-D612-DAA37E03300D}"/>
              </a:ext>
            </a:extLst>
          </p:cNvPr>
          <p:cNvSpPr txBox="1"/>
          <p:nvPr/>
        </p:nvSpPr>
        <p:spPr>
          <a:xfrm>
            <a:off x="6153944" y="1395738"/>
            <a:ext cx="2772889" cy="4133879"/>
          </a:xfrm>
          <a:prstGeom prst="rect">
            <a:avLst/>
          </a:prstGeom>
          <a:noFill/>
        </p:spPr>
        <p:txBody>
          <a:bodyPr wrap="square" rtlCol="0">
            <a:noAutofit/>
          </a:bodyPr>
          <a:lstStyle/>
          <a:p>
            <a:pPr algn="just"/>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分别取候选点个数为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时三种算法在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Python</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环境下的执行时长，采样点个数为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3872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执行速度最快，但它的准确率最低，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算法的执行时间小于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之所以</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算法在增加了墨卡托投影的计算以及更大的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KNN</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搜索范围后依然缩短了算法执行时间，是因为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算法优化了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（局部最优路径）的过程以及最短路径的匹配算法</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37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5EB5D39-9596-E66D-2286-78871A5C505B}"/>
              </a:ext>
            </a:extLst>
          </p:cNvPr>
          <p:cNvSpPr/>
          <p:nvPr/>
        </p:nvSpPr>
        <p:spPr>
          <a:xfrm>
            <a:off x="379344" y="1840865"/>
            <a:ext cx="3788795" cy="4224655"/>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696095" y="5673983"/>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算法效益指标（</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SBM</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pic>
        <p:nvPicPr>
          <p:cNvPr id="3" name="图片 2" descr="图表&#10;&#10;描述已自动生成">
            <a:extLst>
              <a:ext uri="{FF2B5EF4-FFF2-40B4-BE49-F238E27FC236}">
                <a16:creationId xmlns:a16="http://schemas.microsoft.com/office/drawing/2014/main" id="{FE0EFE3A-BCD3-60CA-714E-6AC0BC53922D}"/>
              </a:ext>
            </a:extLst>
          </p:cNvPr>
          <p:cNvPicPr>
            <a:picLocks noChangeAspect="1"/>
          </p:cNvPicPr>
          <p:nvPr/>
        </p:nvPicPr>
        <p:blipFill rotWithShape="1">
          <a:blip r:embed="rId2">
            <a:extLst>
              <a:ext uri="{28A0092B-C50C-407E-A947-70E740481C1C}">
                <a14:useLocalDpi xmlns:a14="http://schemas.microsoft.com/office/drawing/2010/main" val="0"/>
              </a:ext>
            </a:extLst>
          </a:blip>
          <a:srcRect l="21734" t="6034" r="9204" b="7427"/>
          <a:stretch/>
        </p:blipFill>
        <p:spPr bwMode="auto">
          <a:xfrm>
            <a:off x="4315073" y="1749237"/>
            <a:ext cx="4177373" cy="3924746"/>
          </a:xfrm>
          <a:prstGeom prst="rect">
            <a:avLst/>
          </a:prstGeom>
          <a:noFill/>
          <a:ln>
            <a:noFill/>
          </a:ln>
        </p:spPr>
      </p:pic>
      <p:sp>
        <p:nvSpPr>
          <p:cNvPr id="13" name="文本框 12">
            <a:extLst>
              <a:ext uri="{FF2B5EF4-FFF2-40B4-BE49-F238E27FC236}">
                <a16:creationId xmlns:a16="http://schemas.microsoft.com/office/drawing/2014/main" id="{02B04D9A-BC08-136E-C431-185A17298CB8}"/>
              </a:ext>
            </a:extLst>
          </p:cNvPr>
          <p:cNvSpPr txBox="1"/>
          <p:nvPr/>
        </p:nvSpPr>
        <p:spPr>
          <a:xfrm>
            <a:off x="482496" y="1922108"/>
            <a:ext cx="3568599" cy="406534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我们分别测试了候选点个数分别为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方法在三种不同道路上准确率于效率的表现，结果如右图所示，随着候选点个数的增加，执行时间也随之增加，准确率逐步提升。候选点个数在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之间时，随着候选点个数的增加，图中线的斜率很大，但当候选点个数大于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时，算法的准确率提升越来越小，但算法执行时间依然越来越长。综上，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是可以保证可观的准确率以及较好的算法效率。</a:t>
            </a:r>
          </a:p>
        </p:txBody>
      </p:sp>
    </p:spTree>
    <p:extLst>
      <p:ext uri="{BB962C8B-B14F-4D97-AF65-F5344CB8AC3E}">
        <p14:creationId xmlns:p14="http://schemas.microsoft.com/office/powerpoint/2010/main" val="17320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2" presetClass="entr" presetSubtype="8" fill="hold" grpId="0" nodeType="withEffect">
                                  <p:stCondLst>
                                    <p:cond delay="50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1BC276A6-8FB7-3105-8011-EF685A88CBF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3E600760-E721-14EC-18E4-A963E4582878}"/>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4A8B44C-E40E-BA2E-0244-A958296D4651}"/>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60C43157-6542-7E8E-6DF3-DAE11928AFD6}"/>
              </a:ext>
            </a:extLst>
          </p:cNvPr>
          <p:cNvSpPr/>
          <p:nvPr/>
        </p:nvSpPr>
        <p:spPr>
          <a:xfrm>
            <a:off x="4019246" y="51410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8973D67-945C-74A6-2C06-B41958DED0B4}"/>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5E441793-6558-B7C9-20DD-CCB8490828EF}"/>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C0057CD-9CDC-4BA5-2B18-605F2B4B707C}"/>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4442BFE-0D01-E396-A274-CF7BFC220E7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760C7A83-E1D1-704E-6FD4-5B991F7D662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A0D5078F-F991-BB1B-638B-9B26DAC6C912}"/>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extLst>
              <p:ext uri="{D42A27DB-BD31-4B8C-83A1-F6EECF244321}">
                <p14:modId xmlns:p14="http://schemas.microsoft.com/office/powerpoint/2010/main" val="1441754655"/>
              </p:ext>
            </p:extLst>
          </p:nvPr>
        </p:nvGraphicFramePr>
        <p:xfrm>
          <a:off x="1562547" y="2122307"/>
          <a:ext cx="6018905"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8" name="对象 7">
                        <a:extLst>
                          <a:ext uri="{FF2B5EF4-FFF2-40B4-BE49-F238E27FC236}">
                            <a16:creationId xmlns:a16="http://schemas.microsoft.com/office/drawing/2014/main" id="{692D0172-0805-99E4-46FD-DC631D030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547" y="2122307"/>
                        <a:ext cx="6018905"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2864335" y="57640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3" name="Freeform 115">
            <a:extLst>
              <a:ext uri="{FF2B5EF4-FFF2-40B4-BE49-F238E27FC236}">
                <a16:creationId xmlns:a16="http://schemas.microsoft.com/office/drawing/2014/main" id="{E52790C2-F0A9-FB32-BC7D-9A73096473F8}"/>
              </a:ext>
            </a:extLst>
          </p:cNvPr>
          <p:cNvSpPr/>
          <p:nvPr/>
        </p:nvSpPr>
        <p:spPr bwMode="auto">
          <a:xfrm>
            <a:off x="519818" y="1236349"/>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A7C141DE-645E-D0C2-5024-6A20095586DC}"/>
              </a:ext>
            </a:extLst>
          </p:cNvPr>
          <p:cNvSpPr/>
          <p:nvPr/>
        </p:nvSpPr>
        <p:spPr>
          <a:xfrm>
            <a:off x="670196" y="1128574"/>
            <a:ext cx="7706206" cy="875624"/>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该模型首先将地图匹配阶段生成的道路历史行驶速度以及路网构建为多张时空图（</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STG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），然后将时空图作为模型的输入进行模型训练，为加快模型训练速度，最后在模型训练时加入对抗网络的生成，加快模型的收敛速度。</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4BE04C0B-7E12-8AE7-061E-2753D97A365B}"/>
              </a:ext>
            </a:extLst>
          </p:cNvPr>
          <p:cNvSpPr txBox="1"/>
          <p:nvPr/>
        </p:nvSpPr>
        <p:spPr>
          <a:xfrm>
            <a:off x="603351" y="1147303"/>
            <a:ext cx="122544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构建时空图</a:t>
            </a:r>
          </a:p>
        </p:txBody>
      </p:sp>
      <p:sp>
        <p:nvSpPr>
          <p:cNvPr id="4" name="Freeform 115">
            <a:extLst>
              <a:ext uri="{FF2B5EF4-FFF2-40B4-BE49-F238E27FC236}">
                <a16:creationId xmlns:a16="http://schemas.microsoft.com/office/drawing/2014/main" id="{86BCC9F0-422D-002A-6372-A74B2CAB4AA8}"/>
              </a:ext>
            </a:extLst>
          </p:cNvPr>
          <p:cNvSpPr/>
          <p:nvPr/>
        </p:nvSpPr>
        <p:spPr bwMode="auto">
          <a:xfrm>
            <a:off x="411480" y="121049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16" name="图片 15">
            <a:extLst>
              <a:ext uri="{FF2B5EF4-FFF2-40B4-BE49-F238E27FC236}">
                <a16:creationId xmlns:a16="http://schemas.microsoft.com/office/drawing/2014/main" id="{F39A46C0-406A-9A8F-D2D3-8B4A1E7A3C79}"/>
              </a:ext>
            </a:extLst>
          </p:cNvPr>
          <p:cNvPicPr>
            <a:picLocks noChangeAspect="1"/>
          </p:cNvPicPr>
          <p:nvPr/>
        </p:nvPicPr>
        <p:blipFill>
          <a:blip r:embed="rId3"/>
          <a:stretch>
            <a:fillRect/>
          </a:stretch>
        </p:blipFill>
        <p:spPr>
          <a:xfrm>
            <a:off x="639064" y="1957148"/>
            <a:ext cx="1189736" cy="1196693"/>
          </a:xfrm>
          <a:prstGeom prst="rect">
            <a:avLst/>
          </a:prstGeom>
        </p:spPr>
      </p:pic>
      <p:pic>
        <p:nvPicPr>
          <p:cNvPr id="25" name="图片 24">
            <a:extLst>
              <a:ext uri="{FF2B5EF4-FFF2-40B4-BE49-F238E27FC236}">
                <a16:creationId xmlns:a16="http://schemas.microsoft.com/office/drawing/2014/main" id="{3B633AD3-44C3-10FD-60D5-27D7002A885F}"/>
              </a:ext>
            </a:extLst>
          </p:cNvPr>
          <p:cNvPicPr>
            <a:picLocks noChangeAspect="1"/>
          </p:cNvPicPr>
          <p:nvPr/>
        </p:nvPicPr>
        <p:blipFill>
          <a:blip r:embed="rId4"/>
          <a:stretch>
            <a:fillRect/>
          </a:stretch>
        </p:blipFill>
        <p:spPr>
          <a:xfrm>
            <a:off x="6407967" y="1957148"/>
            <a:ext cx="1246252" cy="1304164"/>
          </a:xfrm>
          <a:prstGeom prst="rect">
            <a:avLst/>
          </a:prstGeom>
        </p:spPr>
      </p:pic>
      <p:pic>
        <p:nvPicPr>
          <p:cNvPr id="28" name="图片 27">
            <a:extLst>
              <a:ext uri="{FF2B5EF4-FFF2-40B4-BE49-F238E27FC236}">
                <a16:creationId xmlns:a16="http://schemas.microsoft.com/office/drawing/2014/main" id="{3F43A1FC-ED9C-85A6-7832-70E2075EE56B}"/>
              </a:ext>
            </a:extLst>
          </p:cNvPr>
          <p:cNvPicPr>
            <a:picLocks noChangeAspect="1"/>
          </p:cNvPicPr>
          <p:nvPr/>
        </p:nvPicPr>
        <p:blipFill>
          <a:blip r:embed="rId5"/>
          <a:stretch>
            <a:fillRect/>
          </a:stretch>
        </p:blipFill>
        <p:spPr>
          <a:xfrm>
            <a:off x="3507551" y="2117683"/>
            <a:ext cx="1388602" cy="875625"/>
          </a:xfrm>
          <a:prstGeom prst="rect">
            <a:avLst/>
          </a:prstGeom>
        </p:spPr>
      </p:pic>
      <p:sp>
        <p:nvSpPr>
          <p:cNvPr id="30" name="圆角矩形 1">
            <a:extLst>
              <a:ext uri="{FF2B5EF4-FFF2-40B4-BE49-F238E27FC236}">
                <a16:creationId xmlns:a16="http://schemas.microsoft.com/office/drawing/2014/main" id="{04640782-C184-0B86-D96A-E5FD2AEE8255}"/>
              </a:ext>
            </a:extLst>
          </p:cNvPr>
          <p:cNvSpPr/>
          <p:nvPr/>
        </p:nvSpPr>
        <p:spPr>
          <a:xfrm>
            <a:off x="476764"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1" name="组合 30">
            <a:extLst>
              <a:ext uri="{FF2B5EF4-FFF2-40B4-BE49-F238E27FC236}">
                <a16:creationId xmlns:a16="http://schemas.microsoft.com/office/drawing/2014/main" id="{414B27D3-27C5-8E30-5AF3-36F64146EB9D}"/>
              </a:ext>
            </a:extLst>
          </p:cNvPr>
          <p:cNvGrpSpPr/>
          <p:nvPr/>
        </p:nvGrpSpPr>
        <p:grpSpPr>
          <a:xfrm>
            <a:off x="471720" y="3129222"/>
            <a:ext cx="1517388" cy="1402759"/>
            <a:chOff x="7749683" y="3033179"/>
            <a:chExt cx="2186587" cy="1158772"/>
          </a:xfrm>
        </p:grpSpPr>
        <p:sp>
          <p:nvSpPr>
            <p:cNvPr id="32" name="矩形 31">
              <a:extLst>
                <a:ext uri="{FF2B5EF4-FFF2-40B4-BE49-F238E27FC236}">
                  <a16:creationId xmlns:a16="http://schemas.microsoft.com/office/drawing/2014/main" id="{84A935EE-5218-8ED9-AD58-4CAE95A4E724}"/>
                </a:ext>
              </a:extLst>
            </p:cNvPr>
            <p:cNvSpPr/>
            <p:nvPr/>
          </p:nvSpPr>
          <p:spPr>
            <a:xfrm>
              <a:off x="7749683" y="3608461"/>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通过地图匹配方法获得的大量道路历史行驶速度。</a:t>
              </a:r>
            </a:p>
          </p:txBody>
        </p:sp>
        <p:sp>
          <p:nvSpPr>
            <p:cNvPr id="33" name="矩形 32">
              <a:extLst>
                <a:ext uri="{FF2B5EF4-FFF2-40B4-BE49-F238E27FC236}">
                  <a16:creationId xmlns:a16="http://schemas.microsoft.com/office/drawing/2014/main" id="{65AFE467-7081-D9F8-6F4F-300720501CB0}"/>
                </a:ext>
              </a:extLst>
            </p:cNvPr>
            <p:cNvSpPr/>
            <p:nvPr/>
          </p:nvSpPr>
          <p:spPr>
            <a:xfrm>
              <a:off x="7749684" y="3033179"/>
              <a:ext cx="2186586" cy="59816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道路历史</a:t>
              </a:r>
              <a:endParaRPr lang="en-US" altLang="zh-CN" b="1" dirty="0">
                <a:cs typeface="+mn-ea"/>
                <a:sym typeface="+mn-lt"/>
              </a:endParaRPr>
            </a:p>
            <a:p>
              <a:pPr algn="ctr">
                <a:lnSpc>
                  <a:spcPct val="120000"/>
                </a:lnSpc>
              </a:pPr>
              <a:r>
                <a:rPr lang="zh-CN" altLang="en-US" b="1" dirty="0">
                  <a:cs typeface="+mn-ea"/>
                  <a:sym typeface="+mn-lt"/>
                </a:rPr>
                <a:t>行驶速度</a:t>
              </a:r>
            </a:p>
          </p:txBody>
        </p:sp>
      </p:grpSp>
      <p:sp>
        <p:nvSpPr>
          <p:cNvPr id="34" name="圆角矩形 1">
            <a:extLst>
              <a:ext uri="{FF2B5EF4-FFF2-40B4-BE49-F238E27FC236}">
                <a16:creationId xmlns:a16="http://schemas.microsoft.com/office/drawing/2014/main" id="{4BAA49CD-D875-97A9-452B-7F6FC40106B6}"/>
              </a:ext>
            </a:extLst>
          </p:cNvPr>
          <p:cNvSpPr/>
          <p:nvPr/>
        </p:nvSpPr>
        <p:spPr>
          <a:xfrm>
            <a:off x="346219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5" name="组合 34">
            <a:extLst>
              <a:ext uri="{FF2B5EF4-FFF2-40B4-BE49-F238E27FC236}">
                <a16:creationId xmlns:a16="http://schemas.microsoft.com/office/drawing/2014/main" id="{A1A15CBA-3DD6-1DD6-6CDB-3FB7EC61D914}"/>
              </a:ext>
            </a:extLst>
          </p:cNvPr>
          <p:cNvGrpSpPr/>
          <p:nvPr/>
        </p:nvGrpSpPr>
        <p:grpSpPr>
          <a:xfrm>
            <a:off x="3429170" y="3198993"/>
            <a:ext cx="1545364" cy="1148077"/>
            <a:chOff x="7670420" y="3206806"/>
            <a:chExt cx="2256588" cy="1059263"/>
          </a:xfrm>
        </p:grpSpPr>
        <p:sp>
          <p:nvSpPr>
            <p:cNvPr id="36" name="矩形 35">
              <a:extLst>
                <a:ext uri="{FF2B5EF4-FFF2-40B4-BE49-F238E27FC236}">
                  <a16:creationId xmlns:a16="http://schemas.microsoft.com/office/drawing/2014/main" id="{CE3CAA3F-1BAF-05FA-2EAD-0ECAD4C8F46B}"/>
                </a:ext>
              </a:extLst>
            </p:cNvPr>
            <p:cNvSpPr/>
            <p:nvPr/>
          </p:nvSpPr>
          <p:spPr>
            <a:xfrm>
              <a:off x="7670420" y="3614364"/>
              <a:ext cx="2256588" cy="65170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en-US" altLang="zh-CN" sz="1100" dirty="0">
                  <a:solidFill>
                    <a:schemeClr val="tx1">
                      <a:lumMod val="75000"/>
                      <a:lumOff val="25000"/>
                    </a:schemeClr>
                  </a:solidFill>
                  <a:cs typeface="+mn-ea"/>
                  <a:sym typeface="+mn-lt"/>
                </a:rPr>
                <a:t>OpenStreetMap</a:t>
              </a:r>
              <a:r>
                <a:rPr lang="zh-CN" altLang="en-US" sz="1100" dirty="0">
                  <a:solidFill>
                    <a:schemeClr val="tx1">
                      <a:lumMod val="75000"/>
                      <a:lumOff val="25000"/>
                    </a:schemeClr>
                  </a:solidFill>
                  <a:cs typeface="+mn-ea"/>
                  <a:sym typeface="+mn-lt"/>
                </a:rPr>
                <a:t>提供的完整的城市道路数据</a:t>
              </a:r>
              <a:r>
                <a:rPr lang="en-US" altLang="zh-CN" sz="1100" dirty="0">
                  <a:solidFill>
                    <a:schemeClr val="tx1">
                      <a:lumMod val="75000"/>
                      <a:lumOff val="25000"/>
                    </a:schemeClr>
                  </a:solidFill>
                  <a:cs typeface="+mn-ea"/>
                  <a:sym typeface="+mn-lt"/>
                </a:rPr>
                <a:t>OSM</a:t>
              </a:r>
              <a:r>
                <a:rPr lang="zh-CN" altLang="en-US" sz="1100" dirty="0">
                  <a:solidFill>
                    <a:schemeClr val="tx1">
                      <a:lumMod val="75000"/>
                      <a:lumOff val="25000"/>
                    </a:schemeClr>
                  </a:solidFill>
                  <a:cs typeface="+mn-ea"/>
                  <a:sym typeface="+mn-lt"/>
                </a:rPr>
                <a:t>。</a:t>
              </a:r>
            </a:p>
          </p:txBody>
        </p:sp>
        <p:sp>
          <p:nvSpPr>
            <p:cNvPr id="37" name="矩形 36">
              <a:extLst>
                <a:ext uri="{FF2B5EF4-FFF2-40B4-BE49-F238E27FC236}">
                  <a16:creationId xmlns:a16="http://schemas.microsoft.com/office/drawing/2014/main" id="{A09C11FD-328B-E95F-B318-8268D6847442}"/>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地图数据</a:t>
              </a:r>
            </a:p>
          </p:txBody>
        </p:sp>
      </p:grpSp>
      <p:sp>
        <p:nvSpPr>
          <p:cNvPr id="38" name="圆角矩形 1">
            <a:extLst>
              <a:ext uri="{FF2B5EF4-FFF2-40B4-BE49-F238E27FC236}">
                <a16:creationId xmlns:a16="http://schemas.microsoft.com/office/drawing/2014/main" id="{56AF85C8-391C-0C26-26DB-63E94F250FCA}"/>
              </a:ext>
            </a:extLst>
          </p:cNvPr>
          <p:cNvSpPr/>
          <p:nvPr/>
        </p:nvSpPr>
        <p:spPr>
          <a:xfrm>
            <a:off x="6277356"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9" name="组合 38">
            <a:extLst>
              <a:ext uri="{FF2B5EF4-FFF2-40B4-BE49-F238E27FC236}">
                <a16:creationId xmlns:a16="http://schemas.microsoft.com/office/drawing/2014/main" id="{E2BB63CB-C709-ED0F-AF86-EBC9DF18BF25}"/>
              </a:ext>
            </a:extLst>
          </p:cNvPr>
          <p:cNvGrpSpPr/>
          <p:nvPr/>
        </p:nvGrpSpPr>
        <p:grpSpPr>
          <a:xfrm>
            <a:off x="6277358" y="3230896"/>
            <a:ext cx="1499276" cy="1483114"/>
            <a:chOff x="7719470" y="3236255"/>
            <a:chExt cx="2272542" cy="1368387"/>
          </a:xfrm>
        </p:grpSpPr>
        <mc:AlternateContent xmlns:mc="http://schemas.openxmlformats.org/markup-compatibility/2006">
          <mc:Choice xmlns:a14="http://schemas.microsoft.com/office/drawing/2010/main" Requires="a14">
            <p:sp>
              <p:nvSpPr>
                <p:cNvPr id="40" name="矩形 39">
                  <a:extLst>
                    <a:ext uri="{FF2B5EF4-FFF2-40B4-BE49-F238E27FC236}">
                      <a16:creationId xmlns:a16="http://schemas.microsoft.com/office/drawing/2014/main" id="{49F1F143-21D9-EE23-6A59-8DB4D169BCA7}"/>
                    </a:ext>
                  </a:extLst>
                </p:cNvPr>
                <p:cNvSpPr/>
                <p:nvPr/>
              </p:nvSpPr>
              <p:spPr>
                <a:xfrm>
                  <a:off x="7762448" y="3563898"/>
                  <a:ext cx="2186586" cy="104074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每个时空图</a:t>
                  </a:r>
                  <a14:m>
                    <m:oMath xmlns:m="http://schemas.openxmlformats.org/officeDocument/2006/math">
                      <m:r>
                        <a:rPr lang="en-US" altLang="zh-CN" sz="1100">
                          <a:solidFill>
                            <a:schemeClr val="tx1">
                              <a:lumMod val="75000"/>
                              <a:lumOff val="25000"/>
                            </a:schemeClr>
                          </a:solidFill>
                          <a:latin typeface="Cambria Math" panose="02040503050406030204" pitchFamily="18" charset="0"/>
                          <a:cs typeface="+mn-ea"/>
                        </a:rPr>
                        <m:t>𝐺</m:t>
                      </m:r>
                      <m:r>
                        <a:rPr lang="en-US" altLang="zh-CN" sz="1100">
                          <a:solidFill>
                            <a:schemeClr val="tx1">
                              <a:lumMod val="75000"/>
                              <a:lumOff val="25000"/>
                            </a:schemeClr>
                          </a:solidFill>
                          <a:latin typeface="Cambria Math" panose="02040503050406030204" pitchFamily="18" charset="0"/>
                          <a:cs typeface="+mn-ea"/>
                        </a:rPr>
                        <m:t>′</m:t>
                      </m:r>
                      <m:d>
                        <m:dPr>
                          <m:ctrlPr>
                            <a:rPr lang="zh-CN" altLang="zh-CN" sz="1100" i="1">
                              <a:solidFill>
                                <a:schemeClr val="tx1">
                                  <a:lumMod val="75000"/>
                                  <a:lumOff val="25000"/>
                                </a:schemeClr>
                              </a:solidFill>
                              <a:latin typeface="Cambria Math" panose="02040503050406030204" pitchFamily="18" charset="0"/>
                              <a:cs typeface="+mn-ea"/>
                            </a:rPr>
                          </m:ctrlPr>
                        </m:dPr>
                        <m:e>
                          <m:r>
                            <a:rPr lang="en-US" altLang="zh-CN" sz="1100">
                              <a:solidFill>
                                <a:schemeClr val="tx1">
                                  <a:lumMod val="75000"/>
                                  <a:lumOff val="25000"/>
                                </a:schemeClr>
                              </a:solidFill>
                              <a:latin typeface="Cambria Math" panose="02040503050406030204" pitchFamily="18" charset="0"/>
                              <a:cs typeface="+mn-ea"/>
                            </a:rPr>
                            <m:t>𝑉</m:t>
                          </m:r>
                          <m:r>
                            <a:rPr lang="en-US" altLang="zh-CN" sz="1100">
                              <a:solidFill>
                                <a:schemeClr val="tx1">
                                  <a:lumMod val="75000"/>
                                  <a:lumOff val="25000"/>
                                </a:schemeClr>
                              </a:solidFill>
                              <a:latin typeface="Cambria Math" panose="02040503050406030204" pitchFamily="18" charset="0"/>
                              <a:cs typeface="+mn-ea"/>
                            </a:rPr>
                            <m:t>,</m:t>
                          </m:r>
                          <m:r>
                            <a:rPr lang="en-US" altLang="zh-CN" sz="1100">
                              <a:solidFill>
                                <a:schemeClr val="tx1">
                                  <a:lumMod val="75000"/>
                                  <a:lumOff val="25000"/>
                                </a:schemeClr>
                              </a:solidFill>
                              <a:latin typeface="Cambria Math" panose="02040503050406030204" pitchFamily="18" charset="0"/>
                              <a:cs typeface="+mn-ea"/>
                            </a:rPr>
                            <m:t>𝐸</m:t>
                          </m:r>
                        </m:e>
                      </m:d>
                    </m:oMath>
                  </a14:m>
                  <a:r>
                    <a:rPr lang="zh-CN" altLang="en-US" sz="1100" dirty="0">
                      <a:solidFill>
                        <a:schemeClr val="tx1">
                          <a:lumMod val="75000"/>
                          <a:lumOff val="25000"/>
                        </a:schemeClr>
                      </a:solidFill>
                      <a:cs typeface="+mn-ea"/>
                      <a:sym typeface="+mn-lt"/>
                    </a:rPr>
                    <a:t>的时间间隔为</a:t>
                  </a:r>
                  <a:r>
                    <a:rPr lang="en-US" altLang="zh-CN" sz="1100" dirty="0">
                      <a:solidFill>
                        <a:schemeClr val="tx1">
                          <a:lumMod val="75000"/>
                          <a:lumOff val="25000"/>
                        </a:schemeClr>
                      </a:solidFill>
                      <a:cs typeface="+mn-ea"/>
                      <a:sym typeface="+mn-lt"/>
                    </a:rPr>
                    <a:t>1800</a:t>
                  </a:r>
                  <a:r>
                    <a:rPr lang="zh-CN" altLang="en-US" sz="1100" dirty="0">
                      <a:solidFill>
                        <a:schemeClr val="tx1">
                          <a:lumMod val="75000"/>
                          <a:lumOff val="25000"/>
                        </a:schemeClr>
                      </a:solidFill>
                      <a:cs typeface="+mn-ea"/>
                      <a:sym typeface="+mn-lt"/>
                    </a:rPr>
                    <a:t>秒，</a:t>
                  </a:r>
                  <a:r>
                    <a:rPr lang="zh-CN" altLang="zh-CN" sz="1100" dirty="0">
                      <a:solidFill>
                        <a:schemeClr val="tx1">
                          <a:lumMod val="75000"/>
                          <a:lumOff val="25000"/>
                        </a:schemeClr>
                      </a:solidFill>
                      <a:cs typeface="+mn-ea"/>
                    </a:rPr>
                    <a:t>边特征为一条道路到另一条道路的行驶时间</a:t>
                  </a:r>
                  <a:r>
                    <a:rPr lang="zh-CN" altLang="en-US" sz="1100" dirty="0">
                      <a:solidFill>
                        <a:schemeClr val="tx1">
                          <a:lumMod val="75000"/>
                          <a:lumOff val="25000"/>
                        </a:schemeClr>
                      </a:solidFill>
                      <a:cs typeface="+mn-ea"/>
                    </a:rPr>
                    <a:t>。</a:t>
                  </a:r>
                  <a:endParaRPr lang="zh-CN" altLang="en-US" sz="1100" dirty="0">
                    <a:solidFill>
                      <a:schemeClr val="tx1">
                        <a:lumMod val="75000"/>
                        <a:lumOff val="25000"/>
                      </a:schemeClr>
                    </a:solidFill>
                    <a:cs typeface="+mn-ea"/>
                    <a:sym typeface="+mn-lt"/>
                  </a:endParaRPr>
                </a:p>
              </p:txBody>
            </p:sp>
          </mc:Choice>
          <mc:Fallback>
            <p:sp>
              <p:nvSpPr>
                <p:cNvPr id="40" name="矩形 39">
                  <a:extLst>
                    <a:ext uri="{FF2B5EF4-FFF2-40B4-BE49-F238E27FC236}">
                      <a16:creationId xmlns:a16="http://schemas.microsoft.com/office/drawing/2014/main" id="{49F1F143-21D9-EE23-6A59-8DB4D169BCA7}"/>
                    </a:ext>
                  </a:extLst>
                </p:cNvPr>
                <p:cNvSpPr>
                  <a:spLocks noRot="1" noChangeAspect="1" noMove="1" noResize="1" noEditPoints="1" noAdjustHandles="1" noChangeArrowheads="1" noChangeShapeType="1" noTextEdit="1"/>
                </p:cNvSpPr>
                <p:nvPr/>
              </p:nvSpPr>
              <p:spPr>
                <a:xfrm>
                  <a:off x="7762448" y="3563898"/>
                  <a:ext cx="2186586" cy="1040744"/>
                </a:xfrm>
                <a:prstGeom prst="rect">
                  <a:avLst/>
                </a:prstGeom>
                <a:blipFill>
                  <a:blip r:embed="rId6"/>
                  <a:stretch>
                    <a:fillRect b="-2162"/>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521B2311-0B4F-D136-250B-65738014632E}"/>
                </a:ext>
              </a:extLst>
            </p:cNvPr>
            <p:cNvSpPr/>
            <p:nvPr/>
          </p:nvSpPr>
          <p:spPr>
            <a:xfrm>
              <a:off x="7719470" y="3236255"/>
              <a:ext cx="2272542"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时空图</a:t>
              </a:r>
            </a:p>
          </p:txBody>
        </p:sp>
      </p:grpSp>
      <p:sp>
        <p:nvSpPr>
          <p:cNvPr id="43" name="右箭头 86">
            <a:extLst>
              <a:ext uri="{FF2B5EF4-FFF2-40B4-BE49-F238E27FC236}">
                <a16:creationId xmlns:a16="http://schemas.microsoft.com/office/drawing/2014/main" id="{E25CADD9-3F76-1456-676E-1B19E49A7D78}"/>
              </a:ext>
            </a:extLst>
          </p:cNvPr>
          <p:cNvSpPr/>
          <p:nvPr/>
        </p:nvSpPr>
        <p:spPr>
          <a:xfrm rot="10800000" flipH="1" flipV="1">
            <a:off x="5177609" y="308930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加号 45">
            <a:extLst>
              <a:ext uri="{FF2B5EF4-FFF2-40B4-BE49-F238E27FC236}">
                <a16:creationId xmlns:a16="http://schemas.microsoft.com/office/drawing/2014/main" id="{3C28F9B6-8153-0FFE-80A2-BA387CFB06BE}"/>
              </a:ext>
            </a:extLst>
          </p:cNvPr>
          <p:cNvSpPr/>
          <p:nvPr/>
        </p:nvSpPr>
        <p:spPr bwMode="auto">
          <a:xfrm>
            <a:off x="2216038" y="2882079"/>
            <a:ext cx="970675" cy="979438"/>
          </a:xfrm>
          <a:prstGeom prst="mathPlus">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lt1"/>
              </a:solidFill>
              <a:latin typeface="+mn-lt"/>
              <a:ea typeface="+mn-ea"/>
            </a:endParaRPr>
          </a:p>
        </p:txBody>
      </p:sp>
      <p:cxnSp>
        <p:nvCxnSpPr>
          <p:cNvPr id="49" name="直接连接符 48">
            <a:extLst>
              <a:ext uri="{FF2B5EF4-FFF2-40B4-BE49-F238E27FC236}">
                <a16:creationId xmlns:a16="http://schemas.microsoft.com/office/drawing/2014/main" id="{D84B467D-ED00-C9ED-6EB9-98048626174B}"/>
              </a:ext>
            </a:extLst>
          </p:cNvPr>
          <p:cNvCxnSpPr>
            <a:cxnSpLocks/>
          </p:cNvCxnSpPr>
          <p:nvPr/>
        </p:nvCxnSpPr>
        <p:spPr>
          <a:xfrm>
            <a:off x="630327" y="610821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9772F9E7-57D5-A5C2-D041-C70A6896FA71}"/>
              </a:ext>
            </a:extLst>
          </p:cNvPr>
          <p:cNvSpPr txBox="1"/>
          <p:nvPr/>
        </p:nvSpPr>
        <p:spPr>
          <a:xfrm>
            <a:off x="559002" y="5062193"/>
            <a:ext cx="7744529"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空图能够捕捉到道路网络中不同地点和不同时间的关联关系，通过将历史行驶时间与道路网络的拓扑结构相结合，时空图可以更准确地表示不同地点和不同时段之间的交通状况，更好地捕捉到交通流量的时空相关性。</a:t>
            </a:r>
          </a:p>
        </p:txBody>
      </p:sp>
    </p:spTree>
    <p:extLst>
      <p:ext uri="{BB962C8B-B14F-4D97-AF65-F5344CB8AC3E}">
        <p14:creationId xmlns:p14="http://schemas.microsoft.com/office/powerpoint/2010/main" val="3312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4BE04C0B-7E12-8AE7-061E-2753D97A365B}"/>
              </a:ext>
            </a:extLst>
          </p:cNvPr>
          <p:cNvSpPr txBox="1"/>
          <p:nvPr/>
        </p:nvSpPr>
        <p:spPr>
          <a:xfrm>
            <a:off x="603351" y="1147303"/>
            <a:ext cx="122544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b="1" dirty="0">
                <a:solidFill>
                  <a:srgbClr val="313D51"/>
                </a:solidFill>
                <a:latin typeface="思源黑体" panose="020B0500000000000000" pitchFamily="34" charset="-122"/>
                <a:ea typeface="思源黑体" panose="020B0500000000000000" pitchFamily="34" charset="-122"/>
              </a:rPr>
              <a:t>BSTVAE</a:t>
            </a:r>
            <a:endParaRPr lang="zh-CN" altLang="en-US" b="1" dirty="0">
              <a:solidFill>
                <a:srgbClr val="313D51"/>
              </a:solidFill>
              <a:latin typeface="思源黑体" panose="020B0500000000000000" pitchFamily="34" charset="-122"/>
              <a:ea typeface="思源黑体" panose="020B0500000000000000" pitchFamily="34" charset="-122"/>
            </a:endParaRPr>
          </a:p>
        </p:txBody>
      </p:sp>
      <p:sp>
        <p:nvSpPr>
          <p:cNvPr id="4" name="Freeform 115">
            <a:extLst>
              <a:ext uri="{FF2B5EF4-FFF2-40B4-BE49-F238E27FC236}">
                <a16:creationId xmlns:a16="http://schemas.microsoft.com/office/drawing/2014/main" id="{86BCC9F0-422D-002A-6372-A74B2CAB4AA8}"/>
              </a:ext>
            </a:extLst>
          </p:cNvPr>
          <p:cNvSpPr/>
          <p:nvPr/>
        </p:nvSpPr>
        <p:spPr bwMode="auto">
          <a:xfrm>
            <a:off x="411480" y="121049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23" name="图片 22">
            <a:extLst>
              <a:ext uri="{FF2B5EF4-FFF2-40B4-BE49-F238E27FC236}">
                <a16:creationId xmlns:a16="http://schemas.microsoft.com/office/drawing/2014/main" id="{28B388EB-67D3-87C9-257F-E88876E71CB3}"/>
              </a:ext>
            </a:extLst>
          </p:cNvPr>
          <p:cNvPicPr>
            <a:picLocks noChangeAspect="1"/>
          </p:cNvPicPr>
          <p:nvPr/>
        </p:nvPicPr>
        <p:blipFill>
          <a:blip r:embed="rId3"/>
          <a:stretch>
            <a:fillRect/>
          </a:stretch>
        </p:blipFill>
        <p:spPr>
          <a:xfrm>
            <a:off x="411480" y="1485532"/>
            <a:ext cx="8359140" cy="1492772"/>
          </a:xfrm>
          <a:prstGeom prst="rect">
            <a:avLst/>
          </a:prstGeom>
        </p:spPr>
      </p:pic>
      <p:sp>
        <p:nvSpPr>
          <p:cNvPr id="24" name="Rectangle 33">
            <a:extLst>
              <a:ext uri="{FF2B5EF4-FFF2-40B4-BE49-F238E27FC236}">
                <a16:creationId xmlns:a16="http://schemas.microsoft.com/office/drawing/2014/main" id="{3BFC22A3-92BB-0F1D-C432-4EF9FA2F57B7}"/>
              </a:ext>
            </a:extLst>
          </p:cNvPr>
          <p:cNvSpPr/>
          <p:nvPr/>
        </p:nvSpPr>
        <p:spPr>
          <a:xfrm>
            <a:off x="622401"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时空图</a:t>
            </a:r>
          </a:p>
        </p:txBody>
      </p:sp>
      <p:sp>
        <p:nvSpPr>
          <p:cNvPr id="25" name="Rectangle 33">
            <a:extLst>
              <a:ext uri="{FF2B5EF4-FFF2-40B4-BE49-F238E27FC236}">
                <a16:creationId xmlns:a16="http://schemas.microsoft.com/office/drawing/2014/main" id="{8EFFCB8D-2A50-089C-A07E-162B6E847683}"/>
              </a:ext>
            </a:extLst>
          </p:cNvPr>
          <p:cNvSpPr/>
          <p:nvPr/>
        </p:nvSpPr>
        <p:spPr>
          <a:xfrm>
            <a:off x="1462314" y="3004331"/>
            <a:ext cx="97779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STGCN</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层</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Rectangle 33">
            <a:extLst>
              <a:ext uri="{FF2B5EF4-FFF2-40B4-BE49-F238E27FC236}">
                <a16:creationId xmlns:a16="http://schemas.microsoft.com/office/drawing/2014/main" id="{E56DF011-FA34-090C-03F1-364A0A22944A}"/>
              </a:ext>
            </a:extLst>
          </p:cNvPr>
          <p:cNvSpPr/>
          <p:nvPr/>
        </p:nvSpPr>
        <p:spPr>
          <a:xfrm>
            <a:off x="2314040" y="3004331"/>
            <a:ext cx="97779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STGCN</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层</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Rectangle 33">
            <a:extLst>
              <a:ext uri="{FF2B5EF4-FFF2-40B4-BE49-F238E27FC236}">
                <a16:creationId xmlns:a16="http://schemas.microsoft.com/office/drawing/2014/main" id="{08F3B62B-FAA0-BA32-4AFD-EB1A13E8021F}"/>
              </a:ext>
            </a:extLst>
          </p:cNvPr>
          <p:cNvSpPr/>
          <p:nvPr/>
        </p:nvSpPr>
        <p:spPr>
          <a:xfrm>
            <a:off x="3582771"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编码器</a:t>
            </a:r>
          </a:p>
        </p:txBody>
      </p:sp>
      <p:sp>
        <p:nvSpPr>
          <p:cNvPr id="28" name="Rectangle 33">
            <a:extLst>
              <a:ext uri="{FF2B5EF4-FFF2-40B4-BE49-F238E27FC236}">
                <a16:creationId xmlns:a16="http://schemas.microsoft.com/office/drawing/2014/main" id="{5C10CD5B-A790-8063-8489-5D09F78A63F3}"/>
              </a:ext>
            </a:extLst>
          </p:cNvPr>
          <p:cNvSpPr/>
          <p:nvPr/>
        </p:nvSpPr>
        <p:spPr>
          <a:xfrm>
            <a:off x="5947099"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解码器</a:t>
            </a:r>
          </a:p>
        </p:txBody>
      </p:sp>
      <p:sp>
        <p:nvSpPr>
          <p:cNvPr id="29" name="Rectangle 33">
            <a:extLst>
              <a:ext uri="{FF2B5EF4-FFF2-40B4-BE49-F238E27FC236}">
                <a16:creationId xmlns:a16="http://schemas.microsoft.com/office/drawing/2014/main" id="{94AE28FE-32F4-814F-F5C5-787C52BE5BA9}"/>
              </a:ext>
            </a:extLst>
          </p:cNvPr>
          <p:cNvSpPr/>
          <p:nvPr/>
        </p:nvSpPr>
        <p:spPr>
          <a:xfrm>
            <a:off x="4511209" y="3004331"/>
            <a:ext cx="1182164"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隐向量空间</a:t>
            </a:r>
          </a:p>
        </p:txBody>
      </p:sp>
      <p:sp>
        <p:nvSpPr>
          <p:cNvPr id="30" name="Rectangle 33">
            <a:extLst>
              <a:ext uri="{FF2B5EF4-FFF2-40B4-BE49-F238E27FC236}">
                <a16:creationId xmlns:a16="http://schemas.microsoft.com/office/drawing/2014/main" id="{611B76AA-667F-4CBB-EB83-27FD1AE29230}"/>
              </a:ext>
            </a:extLst>
          </p:cNvPr>
          <p:cNvSpPr/>
          <p:nvPr/>
        </p:nvSpPr>
        <p:spPr>
          <a:xfrm>
            <a:off x="7681686" y="2978304"/>
            <a:ext cx="97779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重构时空图</a:t>
            </a:r>
          </a:p>
        </p:txBody>
      </p:sp>
      <p:sp>
        <p:nvSpPr>
          <p:cNvPr id="47" name="Rectangle: Rounded Corners 14">
            <a:extLst>
              <a:ext uri="{FF2B5EF4-FFF2-40B4-BE49-F238E27FC236}">
                <a16:creationId xmlns:a16="http://schemas.microsoft.com/office/drawing/2014/main" id="{D8494C46-A709-CBF3-3D1D-C9A7668F7991}"/>
              </a:ext>
            </a:extLst>
          </p:cNvPr>
          <p:cNvSpPr/>
          <p:nvPr/>
        </p:nvSpPr>
        <p:spPr>
          <a:xfrm>
            <a:off x="1706880" y="3583231"/>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pic>
        <p:nvPicPr>
          <p:cNvPr id="46" name="图片 45">
            <a:extLst>
              <a:ext uri="{FF2B5EF4-FFF2-40B4-BE49-F238E27FC236}">
                <a16:creationId xmlns:a16="http://schemas.microsoft.com/office/drawing/2014/main" id="{B47E2F52-91EB-15A3-091C-2E83358C7D2F}"/>
              </a:ext>
            </a:extLst>
          </p:cNvPr>
          <p:cNvPicPr>
            <a:picLocks noChangeAspect="1"/>
          </p:cNvPicPr>
          <p:nvPr/>
        </p:nvPicPr>
        <p:blipFill>
          <a:blip r:embed="rId4"/>
          <a:stretch>
            <a:fillRect/>
          </a:stretch>
        </p:blipFill>
        <p:spPr>
          <a:xfrm>
            <a:off x="891402" y="3583231"/>
            <a:ext cx="649061" cy="829274"/>
          </a:xfrm>
          <a:prstGeom prst="rect">
            <a:avLst/>
          </a:prstGeom>
        </p:spPr>
      </p:pic>
      <p:sp>
        <p:nvSpPr>
          <p:cNvPr id="51" name="Rectangle 16">
            <a:extLst>
              <a:ext uri="{FF2B5EF4-FFF2-40B4-BE49-F238E27FC236}">
                <a16:creationId xmlns:a16="http://schemas.microsoft.com/office/drawing/2014/main" id="{F4F43247-72A3-926F-0FD9-FB83A309C712}"/>
              </a:ext>
            </a:extLst>
          </p:cNvPr>
          <p:cNvSpPr/>
          <p:nvPr/>
        </p:nvSpPr>
        <p:spPr>
          <a:xfrm>
            <a:off x="1769920" y="3590894"/>
            <a:ext cx="1288787" cy="246230"/>
          </a:xfrm>
          <a:prstGeom prst="rect">
            <a:avLst/>
          </a:prstGeom>
        </p:spPr>
        <p:txBody>
          <a:bodyPr wrap="none" lIns="0" tIns="0" rIns="0" bIns="0" anchor="ctr" anchorCtr="0">
            <a:normAutofit fontScale="97500"/>
          </a:bodyPr>
          <a:lstStyle/>
          <a:p>
            <a:pPr>
              <a:buClr>
                <a:srgbClr val="E24848"/>
              </a:buClr>
            </a:pPr>
            <a:r>
              <a:rPr lang="zh-CN" altLang="en-US" sz="1600" b="1" dirty="0">
                <a:solidFill>
                  <a:schemeClr val="tx1">
                    <a:lumMod val="75000"/>
                    <a:lumOff val="25000"/>
                  </a:schemeClr>
                </a:solidFill>
                <a:cs typeface="+mn-ea"/>
                <a:sym typeface="+mn-lt"/>
              </a:rPr>
              <a:t>时空图卷积层</a:t>
            </a:r>
          </a:p>
        </p:txBody>
      </p:sp>
      <p:sp>
        <p:nvSpPr>
          <p:cNvPr id="52" name="Rectangle: Rounded Corners 14">
            <a:extLst>
              <a:ext uri="{FF2B5EF4-FFF2-40B4-BE49-F238E27FC236}">
                <a16:creationId xmlns:a16="http://schemas.microsoft.com/office/drawing/2014/main" id="{B3517F9D-ED47-BD4A-6B13-9577C122FFC8}"/>
              </a:ext>
            </a:extLst>
          </p:cNvPr>
          <p:cNvSpPr/>
          <p:nvPr/>
        </p:nvSpPr>
        <p:spPr>
          <a:xfrm>
            <a:off x="1706880" y="4511817"/>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6" name="Rectangle 16">
            <a:extLst>
              <a:ext uri="{FF2B5EF4-FFF2-40B4-BE49-F238E27FC236}">
                <a16:creationId xmlns:a16="http://schemas.microsoft.com/office/drawing/2014/main" id="{7098143B-6BAD-E38B-88B9-EFEB5E1C6034}"/>
              </a:ext>
            </a:extLst>
          </p:cNvPr>
          <p:cNvSpPr/>
          <p:nvPr/>
        </p:nvSpPr>
        <p:spPr>
          <a:xfrm>
            <a:off x="1769921" y="4536443"/>
            <a:ext cx="1288787" cy="246230"/>
          </a:xfrm>
          <a:prstGeom prst="rect">
            <a:avLst/>
          </a:prstGeom>
        </p:spPr>
        <p:txBody>
          <a:bodyPr wrap="none" lIns="0" tIns="0" rIns="0" bIns="0" anchor="ctr" anchorCtr="0">
            <a:normAutofit fontScale="97500"/>
          </a:bodyPr>
          <a:lstStyle/>
          <a:p>
            <a:pPr>
              <a:buClr>
                <a:srgbClr val="E24848"/>
              </a:buClr>
            </a:pPr>
            <a:r>
              <a:rPr lang="en-US" altLang="zh-CN" sz="1600" b="1" dirty="0">
                <a:solidFill>
                  <a:schemeClr val="tx1">
                    <a:lumMod val="75000"/>
                    <a:lumOff val="25000"/>
                  </a:schemeClr>
                </a:solidFill>
                <a:cs typeface="+mn-ea"/>
                <a:sym typeface="+mn-lt"/>
              </a:rPr>
              <a:t>VAE-</a:t>
            </a:r>
            <a:r>
              <a:rPr lang="zh-CN" altLang="en-US" sz="1600" b="1" dirty="0">
                <a:solidFill>
                  <a:schemeClr val="tx1">
                    <a:lumMod val="75000"/>
                    <a:lumOff val="25000"/>
                  </a:schemeClr>
                </a:solidFill>
                <a:cs typeface="+mn-ea"/>
                <a:sym typeface="+mn-lt"/>
              </a:rPr>
              <a:t>编码器</a:t>
            </a:r>
          </a:p>
        </p:txBody>
      </p:sp>
      <p:pic>
        <p:nvPicPr>
          <p:cNvPr id="58" name="图片 57">
            <a:extLst>
              <a:ext uri="{FF2B5EF4-FFF2-40B4-BE49-F238E27FC236}">
                <a16:creationId xmlns:a16="http://schemas.microsoft.com/office/drawing/2014/main" id="{7597867D-F1E1-833F-8FE0-556394C2279B}"/>
              </a:ext>
            </a:extLst>
          </p:cNvPr>
          <p:cNvPicPr>
            <a:picLocks noChangeAspect="1"/>
          </p:cNvPicPr>
          <p:nvPr/>
        </p:nvPicPr>
        <p:blipFill>
          <a:blip r:embed="rId5"/>
          <a:stretch>
            <a:fillRect/>
          </a:stretch>
        </p:blipFill>
        <p:spPr>
          <a:xfrm>
            <a:off x="808709" y="4476466"/>
            <a:ext cx="800100" cy="829591"/>
          </a:xfrm>
          <a:prstGeom prst="rect">
            <a:avLst/>
          </a:prstGeom>
        </p:spPr>
      </p:pic>
      <p:pic>
        <p:nvPicPr>
          <p:cNvPr id="60" name="图片 59">
            <a:extLst>
              <a:ext uri="{FF2B5EF4-FFF2-40B4-BE49-F238E27FC236}">
                <a16:creationId xmlns:a16="http://schemas.microsoft.com/office/drawing/2014/main" id="{8649E423-7462-24AB-3917-0417B47FA681}"/>
              </a:ext>
            </a:extLst>
          </p:cNvPr>
          <p:cNvPicPr>
            <a:picLocks noChangeAspect="1"/>
          </p:cNvPicPr>
          <p:nvPr/>
        </p:nvPicPr>
        <p:blipFill>
          <a:blip r:embed="rId6"/>
          <a:stretch>
            <a:fillRect/>
          </a:stretch>
        </p:blipFill>
        <p:spPr>
          <a:xfrm>
            <a:off x="803405" y="5416149"/>
            <a:ext cx="800100" cy="818050"/>
          </a:xfrm>
          <a:prstGeom prst="rect">
            <a:avLst/>
          </a:prstGeom>
        </p:spPr>
      </p:pic>
      <p:sp>
        <p:nvSpPr>
          <p:cNvPr id="61" name="Rectangle: Rounded Corners 14">
            <a:extLst>
              <a:ext uri="{FF2B5EF4-FFF2-40B4-BE49-F238E27FC236}">
                <a16:creationId xmlns:a16="http://schemas.microsoft.com/office/drawing/2014/main" id="{933AC981-607D-2609-11DA-5C45E9EFBE6B}"/>
              </a:ext>
            </a:extLst>
          </p:cNvPr>
          <p:cNvSpPr/>
          <p:nvPr/>
        </p:nvSpPr>
        <p:spPr>
          <a:xfrm>
            <a:off x="1706880" y="5442687"/>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3" name="Rectangle 16">
            <a:extLst>
              <a:ext uri="{FF2B5EF4-FFF2-40B4-BE49-F238E27FC236}">
                <a16:creationId xmlns:a16="http://schemas.microsoft.com/office/drawing/2014/main" id="{131593EF-7EF8-56D5-1A37-BC30F0A597AF}"/>
              </a:ext>
            </a:extLst>
          </p:cNvPr>
          <p:cNvSpPr/>
          <p:nvPr/>
        </p:nvSpPr>
        <p:spPr>
          <a:xfrm>
            <a:off x="1769921" y="5467313"/>
            <a:ext cx="1288787" cy="246230"/>
          </a:xfrm>
          <a:prstGeom prst="rect">
            <a:avLst/>
          </a:prstGeom>
        </p:spPr>
        <p:txBody>
          <a:bodyPr wrap="none" lIns="0" tIns="0" rIns="0" bIns="0" anchor="ctr" anchorCtr="0">
            <a:normAutofit fontScale="97500"/>
          </a:bodyPr>
          <a:lstStyle/>
          <a:p>
            <a:pPr>
              <a:buClr>
                <a:srgbClr val="E24848"/>
              </a:buClr>
            </a:pPr>
            <a:r>
              <a:rPr lang="en-US" altLang="zh-CN" sz="1600" b="1" dirty="0">
                <a:solidFill>
                  <a:schemeClr val="tx1">
                    <a:lumMod val="75000"/>
                    <a:lumOff val="25000"/>
                  </a:schemeClr>
                </a:solidFill>
                <a:cs typeface="+mn-ea"/>
                <a:sym typeface="+mn-lt"/>
              </a:rPr>
              <a:t>VAE-</a:t>
            </a:r>
            <a:r>
              <a:rPr lang="zh-CN" altLang="en-US" sz="1600" b="1" dirty="0">
                <a:solidFill>
                  <a:schemeClr val="tx1">
                    <a:lumMod val="75000"/>
                    <a:lumOff val="25000"/>
                  </a:schemeClr>
                </a:solidFill>
                <a:cs typeface="+mn-ea"/>
                <a:sym typeface="+mn-lt"/>
              </a:rPr>
              <a:t>解码器</a:t>
            </a:r>
          </a:p>
        </p:txBody>
      </p:sp>
      <p:sp>
        <p:nvSpPr>
          <p:cNvPr id="64" name="文本框 63">
            <a:extLst>
              <a:ext uri="{FF2B5EF4-FFF2-40B4-BE49-F238E27FC236}">
                <a16:creationId xmlns:a16="http://schemas.microsoft.com/office/drawing/2014/main" id="{4E6733C6-23CB-C3FD-1155-B829FD9381A4}"/>
              </a:ext>
            </a:extLst>
          </p:cNvPr>
          <p:cNvSpPr txBox="1"/>
          <p:nvPr/>
        </p:nvSpPr>
        <p:spPr>
          <a:xfrm>
            <a:off x="1696716" y="3809354"/>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时空图卷积网络（</a:t>
            </a:r>
            <a:r>
              <a:rPr lang="en-US" altLang="zh-CN" sz="1100" dirty="0">
                <a:latin typeface="微软雅黑" panose="020B0503020204020204" pitchFamily="34" charset="-122"/>
                <a:ea typeface="微软雅黑" panose="020B0503020204020204" pitchFamily="34" charset="-122"/>
              </a:rPr>
              <a:t>STGCN</a:t>
            </a:r>
            <a:r>
              <a:rPr lang="zh-CN" altLang="en-US" sz="1100" dirty="0">
                <a:latin typeface="微软雅黑" panose="020B0503020204020204" pitchFamily="34" charset="-122"/>
                <a:ea typeface="微软雅黑" panose="020B0503020204020204" pitchFamily="34" charset="-122"/>
              </a:rPr>
              <a:t>）用于在图结构中捕捉交通网络中的时空依赖关系，</a:t>
            </a:r>
            <a:r>
              <a:rPr lang="en-US" altLang="zh-CN" sz="1100" dirty="0" err="1">
                <a:latin typeface="微软雅黑" panose="020B0503020204020204" pitchFamily="34" charset="-122"/>
                <a:ea typeface="微软雅黑" panose="020B0503020204020204" pitchFamily="34" charset="-122"/>
              </a:rPr>
              <a:t>FeaStConv</a:t>
            </a:r>
            <a:r>
              <a:rPr lang="zh-CN" altLang="en-US" sz="1100" dirty="0">
                <a:latin typeface="微软雅黑" panose="020B0503020204020204" pitchFamily="34" charset="-122"/>
                <a:ea typeface="微软雅黑" panose="020B0503020204020204" pitchFamily="34" charset="-122"/>
              </a:rPr>
              <a:t>的基本思想是将每个节点的特征与其邻居的特征结合起来，以捕获局部结构信息。在交通网络中，</a:t>
            </a:r>
            <a:r>
              <a:rPr lang="en-US" altLang="zh-CN" sz="1100" dirty="0" err="1">
                <a:latin typeface="微软雅黑" panose="020B0503020204020204" pitchFamily="34" charset="-122"/>
                <a:ea typeface="微软雅黑" panose="020B0503020204020204" pitchFamily="34" charset="-122"/>
              </a:rPr>
              <a:t>FeaStConv</a:t>
            </a:r>
            <a:r>
              <a:rPr lang="zh-CN" altLang="en-US" sz="1100" dirty="0">
                <a:latin typeface="微软雅黑" panose="020B0503020204020204" pitchFamily="34" charset="-122"/>
                <a:ea typeface="微软雅黑" panose="020B0503020204020204" pitchFamily="34" charset="-122"/>
              </a:rPr>
              <a:t>可以提取道路网络中各个路段的时空特征。</a:t>
            </a:r>
          </a:p>
        </p:txBody>
      </p:sp>
      <p:sp>
        <p:nvSpPr>
          <p:cNvPr id="65" name="文本框 64">
            <a:extLst>
              <a:ext uri="{FF2B5EF4-FFF2-40B4-BE49-F238E27FC236}">
                <a16:creationId xmlns:a16="http://schemas.microsoft.com/office/drawing/2014/main" id="{0253E27E-29F5-40ED-78D1-886B0552119D}"/>
              </a:ext>
            </a:extLst>
          </p:cNvPr>
          <p:cNvSpPr txBox="1"/>
          <p:nvPr/>
        </p:nvSpPr>
        <p:spPr>
          <a:xfrm>
            <a:off x="1696716" y="4802140"/>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在</a:t>
            </a:r>
            <a:r>
              <a:rPr lang="en-US" altLang="zh-CN" sz="1100" dirty="0">
                <a:latin typeface="微软雅黑" panose="020B0503020204020204" pitchFamily="34" charset="-122"/>
                <a:ea typeface="微软雅黑" panose="020B0503020204020204" pitchFamily="34" charset="-122"/>
              </a:rPr>
              <a:t>BSTVAE</a:t>
            </a:r>
            <a:r>
              <a:rPr lang="zh-CN" altLang="en-US" sz="1100" dirty="0">
                <a:latin typeface="微软雅黑" panose="020B0503020204020204" pitchFamily="34" charset="-122"/>
                <a:ea typeface="微软雅黑" panose="020B0503020204020204" pitchFamily="34" charset="-122"/>
              </a:rPr>
              <a:t>模型中，编码器部分是基于贝叶斯图卷积的神经网络，其目的是将输入的时空特征映射到一个潜在空间，从而捕获交通网络中的不确定性信息。</a:t>
            </a:r>
          </a:p>
        </p:txBody>
      </p:sp>
      <p:sp>
        <p:nvSpPr>
          <p:cNvPr id="66" name="文本框 65">
            <a:extLst>
              <a:ext uri="{FF2B5EF4-FFF2-40B4-BE49-F238E27FC236}">
                <a16:creationId xmlns:a16="http://schemas.microsoft.com/office/drawing/2014/main" id="{8DED0CBA-2627-E5EC-5C52-CE52FD715222}"/>
              </a:ext>
            </a:extLst>
          </p:cNvPr>
          <p:cNvSpPr txBox="1"/>
          <p:nvPr/>
        </p:nvSpPr>
        <p:spPr>
          <a:xfrm>
            <a:off x="1696716" y="5754594"/>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解码器部分负责从学到的潜在变量</a:t>
            </a:r>
            <a:r>
              <a:rPr lang="en-US" altLang="zh-CN" sz="1100" dirty="0">
                <a:latin typeface="微软雅黑" panose="020B0503020204020204" pitchFamily="34" charset="-122"/>
                <a:ea typeface="微软雅黑" panose="020B0503020204020204" pitchFamily="34" charset="-122"/>
              </a:rPr>
              <a:t>z</a:t>
            </a:r>
            <a:r>
              <a:rPr lang="zh-CN" altLang="en-US" sz="1100" dirty="0">
                <a:latin typeface="微软雅黑" panose="020B0503020204020204" pitchFamily="34" charset="-122"/>
                <a:ea typeface="微软雅黑" panose="020B0503020204020204" pitchFamily="34" charset="-122"/>
              </a:rPr>
              <a:t>恢复出原始输入特征</a:t>
            </a:r>
            <a:r>
              <a:rPr lang="en-US" altLang="zh-CN" sz="1100" dirty="0">
                <a:latin typeface="微软雅黑" panose="020B0503020204020204" pitchFamily="34" charset="-122"/>
                <a:ea typeface="微软雅黑" panose="020B0503020204020204" pitchFamily="34" charset="-122"/>
              </a:rPr>
              <a:t>x</a:t>
            </a:r>
            <a:r>
              <a:rPr lang="zh-CN" altLang="en-US" sz="1100" dirty="0">
                <a:latin typeface="微软雅黑" panose="020B0503020204020204" pitchFamily="34" charset="-122"/>
                <a:ea typeface="微软雅黑" panose="020B0503020204020204" pitchFamily="34" charset="-122"/>
              </a:rPr>
              <a:t>。解码器采用贝叶斯图卷积（</a:t>
            </a:r>
            <a:r>
              <a:rPr lang="en-US" altLang="zh-CN" sz="1100" dirty="0">
                <a:latin typeface="微软雅黑" panose="020B0503020204020204" pitchFamily="34" charset="-122"/>
                <a:ea typeface="微软雅黑" panose="020B0503020204020204" pitchFamily="34" charset="-122"/>
              </a:rPr>
              <a:t>Bayesian GCN</a:t>
            </a:r>
            <a:r>
              <a:rPr lang="zh-CN" altLang="en-US" sz="1100" dirty="0">
                <a:latin typeface="微软雅黑" panose="020B0503020204020204" pitchFamily="34" charset="-122"/>
                <a:ea typeface="微软雅黑" panose="020B0503020204020204" pitchFamily="34" charset="-122"/>
              </a:rPr>
              <a:t>）来实现，将潜在变量映射回原始特征空间。</a:t>
            </a:r>
          </a:p>
        </p:txBody>
      </p:sp>
    </p:spTree>
    <p:extLst>
      <p:ext uri="{BB962C8B-B14F-4D97-AF65-F5344CB8AC3E}">
        <p14:creationId xmlns:p14="http://schemas.microsoft.com/office/powerpoint/2010/main" val="97047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p:bldP spid="26" grpId="0"/>
      <p:bldP spid="27" grpId="0"/>
      <p:bldP spid="28" grpId="0"/>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Freeform 115">
            <a:extLst>
              <a:ext uri="{FF2B5EF4-FFF2-40B4-BE49-F238E27FC236}">
                <a16:creationId xmlns:a16="http://schemas.microsoft.com/office/drawing/2014/main" id="{186FB4CD-6B9A-2D03-64B6-FA2213E0E1F5}"/>
              </a:ext>
            </a:extLst>
          </p:cNvPr>
          <p:cNvSpPr/>
          <p:nvPr/>
        </p:nvSpPr>
        <p:spPr bwMode="auto">
          <a:xfrm>
            <a:off x="359448" y="531834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a:extLst>
              <a:ext uri="{FF2B5EF4-FFF2-40B4-BE49-F238E27FC236}">
                <a16:creationId xmlns:a16="http://schemas.microsoft.com/office/drawing/2014/main" id="{C454A1CD-0FAF-9C63-7243-9F06A5AB4ACC}"/>
              </a:ext>
            </a:extLst>
          </p:cNvPr>
          <p:cNvSpPr/>
          <p:nvPr/>
        </p:nvSpPr>
        <p:spPr>
          <a:xfrm>
            <a:off x="475536" y="5199981"/>
            <a:ext cx="8229600" cy="33701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生成器尝试产生看起来与真实行驶时间数据相似的数据。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28">
            <a:extLst>
              <a:ext uri="{FF2B5EF4-FFF2-40B4-BE49-F238E27FC236}">
                <a16:creationId xmlns:a16="http://schemas.microsoft.com/office/drawing/2014/main" id="{4BE04C0B-7E12-8AE7-061E-2753D97A365B}"/>
              </a:ext>
            </a:extLst>
          </p:cNvPr>
          <p:cNvSpPr txBox="1"/>
          <p:nvPr/>
        </p:nvSpPr>
        <p:spPr>
          <a:xfrm>
            <a:off x="603351" y="1142754"/>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对抗网络生成</a:t>
            </a:r>
          </a:p>
        </p:txBody>
      </p:sp>
      <p:sp>
        <p:nvSpPr>
          <p:cNvPr id="4" name="Freeform 115">
            <a:extLst>
              <a:ext uri="{FF2B5EF4-FFF2-40B4-BE49-F238E27FC236}">
                <a16:creationId xmlns:a16="http://schemas.microsoft.com/office/drawing/2014/main" id="{86BCC9F0-422D-002A-6372-A74B2CAB4AA8}"/>
              </a:ext>
            </a:extLst>
          </p:cNvPr>
          <p:cNvSpPr/>
          <p:nvPr/>
        </p:nvSpPr>
        <p:spPr bwMode="auto">
          <a:xfrm>
            <a:off x="411480" y="121049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6" name="Freeform 115">
            <a:extLst>
              <a:ext uri="{FF2B5EF4-FFF2-40B4-BE49-F238E27FC236}">
                <a16:creationId xmlns:a16="http://schemas.microsoft.com/office/drawing/2014/main" id="{F8EF17AF-60EA-246C-7998-C6EC8589C6AF}"/>
              </a:ext>
            </a:extLst>
          </p:cNvPr>
          <p:cNvSpPr/>
          <p:nvPr/>
        </p:nvSpPr>
        <p:spPr bwMode="auto">
          <a:xfrm>
            <a:off x="359448" y="577172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7" name="Rectangle 33">
            <a:extLst>
              <a:ext uri="{FF2B5EF4-FFF2-40B4-BE49-F238E27FC236}">
                <a16:creationId xmlns:a16="http://schemas.microsoft.com/office/drawing/2014/main" id="{EBD2EE1F-1159-6EDB-BAC8-AAB66F0E3FE2}"/>
              </a:ext>
            </a:extLst>
          </p:cNvPr>
          <p:cNvSpPr/>
          <p:nvPr/>
        </p:nvSpPr>
        <p:spPr>
          <a:xfrm>
            <a:off x="475536" y="5663006"/>
            <a:ext cx="8229600" cy="606320"/>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判别器的任务是尽可能区分生成的数据和真实数据。通过这种方式可以进一步优化预测模型，使预测结果更接近真实的行驶时间数据。</a:t>
            </a:r>
          </a:p>
        </p:txBody>
      </p:sp>
      <p:pic>
        <p:nvPicPr>
          <p:cNvPr id="19" name="图片 18">
            <a:extLst>
              <a:ext uri="{FF2B5EF4-FFF2-40B4-BE49-F238E27FC236}">
                <a16:creationId xmlns:a16="http://schemas.microsoft.com/office/drawing/2014/main" id="{DC332EA5-2B9F-5606-3E6F-BF4787A3994C}"/>
              </a:ext>
            </a:extLst>
          </p:cNvPr>
          <p:cNvPicPr>
            <a:picLocks noChangeAspect="1"/>
          </p:cNvPicPr>
          <p:nvPr/>
        </p:nvPicPr>
        <p:blipFill>
          <a:blip r:embed="rId3"/>
          <a:stretch>
            <a:fillRect/>
          </a:stretch>
        </p:blipFill>
        <p:spPr>
          <a:xfrm>
            <a:off x="1306007" y="1634989"/>
            <a:ext cx="7124131" cy="3142545"/>
          </a:xfrm>
          <a:prstGeom prst="rect">
            <a:avLst/>
          </a:prstGeom>
        </p:spPr>
      </p:pic>
      <p:sp>
        <p:nvSpPr>
          <p:cNvPr id="20" name="Rectangle 33">
            <a:extLst>
              <a:ext uri="{FF2B5EF4-FFF2-40B4-BE49-F238E27FC236}">
                <a16:creationId xmlns:a16="http://schemas.microsoft.com/office/drawing/2014/main" id="{ACA330BA-9F23-5857-3FD6-4E8E915E8C1E}"/>
              </a:ext>
            </a:extLst>
          </p:cNvPr>
          <p:cNvSpPr/>
          <p:nvPr/>
        </p:nvSpPr>
        <p:spPr>
          <a:xfrm>
            <a:off x="2736956" y="4775611"/>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对抗网络</a:t>
            </a:r>
          </a:p>
        </p:txBody>
      </p:sp>
    </p:spTree>
    <p:extLst>
      <p:ext uri="{BB962C8B-B14F-4D97-AF65-F5344CB8AC3E}">
        <p14:creationId xmlns:p14="http://schemas.microsoft.com/office/powerpoint/2010/main" val="28240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4" grpId="0" animBg="1"/>
      <p:bldP spid="16" grpId="0" animBg="1"/>
      <p:bldP spid="17"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实验设置</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361950" y="1262870"/>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516138" y="1172055"/>
            <a:ext cx="8229599" cy="1414233"/>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本实验在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Google </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Colab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平台上进行，使用的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型号为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NVIDIA V100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，显存为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32G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，深度学习框架采用</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PyTorch</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1.12</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版本为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11.6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，这种环境配置能够为实验提供足够的计算资源，以确保模型能够高效地进行训练和评估。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轨迹数据为葡萄牙波尔图市从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月某出租车运营公司的开放数据集，数据集包括</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个轨迹点，地图数据为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OpenStreetMap</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地图数据。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22D3414-EC4E-75B0-2D95-2FAD97B6C3D1}"/>
              </a:ext>
            </a:extLst>
          </p:cNvPr>
          <p:cNvPicPr>
            <a:picLocks noChangeAspect="1"/>
          </p:cNvPicPr>
          <p:nvPr/>
        </p:nvPicPr>
        <p:blipFill>
          <a:blip r:embed="rId3"/>
          <a:stretch>
            <a:fillRect/>
          </a:stretch>
        </p:blipFill>
        <p:spPr>
          <a:xfrm>
            <a:off x="316173" y="2677103"/>
            <a:ext cx="8511654" cy="3217401"/>
          </a:xfrm>
          <a:prstGeom prst="rect">
            <a:avLst/>
          </a:prstGeom>
        </p:spPr>
      </p:pic>
      <p:sp>
        <p:nvSpPr>
          <p:cNvPr id="5" name="Rectangle 33">
            <a:extLst>
              <a:ext uri="{FF2B5EF4-FFF2-40B4-BE49-F238E27FC236}">
                <a16:creationId xmlns:a16="http://schemas.microsoft.com/office/drawing/2014/main" id="{3A22A92C-414A-FEF9-D0BD-8DDC26582707}"/>
              </a:ext>
            </a:extLst>
          </p:cNvPr>
          <p:cNvSpPr/>
          <p:nvPr/>
        </p:nvSpPr>
        <p:spPr>
          <a:xfrm>
            <a:off x="2864336" y="5894504"/>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Google </a:t>
            </a:r>
            <a:r>
              <a:rPr lang="en-US" altLang="zh-CN" sz="1200" kern="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Colab</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404928"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5" t="7318" r="8573" b="1720"/>
          <a:stretch/>
        </p:blipFill>
        <p:spPr>
          <a:xfrm>
            <a:off x="741346" y="1667627"/>
            <a:ext cx="3543300" cy="2849881"/>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594085"/>
            <a:ext cx="3668347" cy="2957713"/>
          </a:xfrm>
          <a:prstGeom prst="rect">
            <a:avLst/>
          </a:prstGeom>
        </p:spPr>
      </p:pic>
      <p:sp>
        <p:nvSpPr>
          <p:cNvPr id="5" name="文本框 4">
            <a:extLst>
              <a:ext uri="{FF2B5EF4-FFF2-40B4-BE49-F238E27FC236}">
                <a16:creationId xmlns:a16="http://schemas.microsoft.com/office/drawing/2014/main" id="{60C2F9C5-3233-7C52-AF6B-771F921F7EA4}"/>
              </a:ext>
            </a:extLst>
          </p:cNvPr>
          <p:cNvSpPr txBox="1"/>
          <p:nvPr/>
        </p:nvSpPr>
        <p:spPr>
          <a:xfrm>
            <a:off x="552450" y="4437053"/>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D5D1AA62-1E9D-F0E7-FC9F-F1BFC2A9584A}"/>
              </a:ext>
            </a:extLst>
          </p:cNvPr>
          <p:cNvSpPr/>
          <p:nvPr/>
        </p:nvSpPr>
        <p:spPr bwMode="auto">
          <a:xfrm>
            <a:off x="4551579"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8" name="文本框 7">
            <a:extLst>
              <a:ext uri="{FF2B5EF4-FFF2-40B4-BE49-F238E27FC236}">
                <a16:creationId xmlns:a16="http://schemas.microsoft.com/office/drawing/2014/main" id="{4788CAEE-EF35-ED4D-5781-48148D658A9A}"/>
              </a:ext>
            </a:extLst>
          </p:cNvPr>
          <p:cNvSpPr txBox="1"/>
          <p:nvPr/>
        </p:nvSpPr>
        <p:spPr>
          <a:xfrm>
            <a:off x="4699101" y="4437053"/>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上图展示了若干个道路的真实行驶时间与预测行驶时间的折线图。从图像中可以观察到，预测行驶时间与真实行驶时间之间存在相同的趋势，并且几乎一致。这进一步说明了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576" y="1705587"/>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361950" y="1780325"/>
            <a:ext cx="4080681" cy="3411941"/>
          </a:xfrm>
          <a:prstGeom prst="rect">
            <a:avLst/>
          </a:prstGeom>
        </p:spPr>
      </p:pic>
      <p:sp>
        <p:nvSpPr>
          <p:cNvPr id="3" name="Freeform 115">
            <a:extLst>
              <a:ext uri="{FF2B5EF4-FFF2-40B4-BE49-F238E27FC236}">
                <a16:creationId xmlns:a16="http://schemas.microsoft.com/office/drawing/2014/main" id="{C9067090-6C69-2A44-D7AF-86389DB40EA3}"/>
              </a:ext>
            </a:extLst>
          </p:cNvPr>
          <p:cNvSpPr/>
          <p:nvPr/>
        </p:nvSpPr>
        <p:spPr bwMode="auto">
          <a:xfrm>
            <a:off x="480231" y="534174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627753" y="5228500"/>
            <a:ext cx="7529059"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通过对每天和每周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散度的对比分析，可以得出结论：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模型在道路行驶时间预测方面具有显著优势，相较于其他四个模型，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在不同时间尺度上都表现出较低的误差。</a:t>
            </a:r>
          </a:p>
        </p:txBody>
      </p:sp>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1.1</a:t>
            </a:r>
            <a:r>
              <a:rPr lang="zh-CN" altLang="en-US" dirty="0">
                <a:sym typeface="微软雅黑" panose="020B0503020204020204" pitchFamily="34" charset="-122"/>
              </a:rPr>
              <a:t> 研究背景与意义</a:t>
            </a:r>
          </a:p>
        </p:txBody>
      </p:sp>
      <p:sp>
        <p:nvSpPr>
          <p:cNvPr id="14" name="Rectangle 33"/>
          <p:cNvSpPr/>
          <p:nvPr/>
        </p:nvSpPr>
        <p:spPr>
          <a:xfrm>
            <a:off x="291153" y="4161197"/>
            <a:ext cx="3219032" cy="329936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传统的交通预测方法大多基于预定概率分布模型，这些方法不能充分利用路网的拓扑信息与不确定性特征，从而影响预测结果的准确性。但随着深度学习、图卷积神经网络等先进技术的快速发展，我们可以通过深度图学习模型来更好的拟合交通网中的道路行驶速度分布，进而提高预测准确率。</a:t>
            </a: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33">
            <a:extLst>
              <a:ext uri="{FF2B5EF4-FFF2-40B4-BE49-F238E27FC236}">
                <a16:creationId xmlns:a16="http://schemas.microsoft.com/office/drawing/2014/main" id="{6C053009-70A7-25A6-50CE-AA29967DC9FF}"/>
              </a:ext>
            </a:extLst>
          </p:cNvPr>
          <p:cNvSpPr/>
          <p:nvPr/>
        </p:nvSpPr>
        <p:spPr>
          <a:xfrm>
            <a:off x="258290" y="1443258"/>
            <a:ext cx="3251895" cy="2222147"/>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随着城市化进程的加速，车辆数量急剧增加，导致城市交通拥堵问题日益严重，但随着计算机技术、传感器技术以及大数据技术的发展，智慧交通系统（</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）在解决上述问题中变得越来越重要，其中，</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城市道路行驶时间的预测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对于改善交通状况、提高交通效率具有重要的意义。</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6" name="矩形 3">
            <a:extLst>
              <a:ext uri="{FF2B5EF4-FFF2-40B4-BE49-F238E27FC236}">
                <a16:creationId xmlns:a16="http://schemas.microsoft.com/office/drawing/2014/main" id="{E49AE75C-9D6B-EF08-8ABB-FF87A83749BE}"/>
              </a:ext>
            </a:extLst>
          </p:cNvPr>
          <p:cNvSpPr>
            <a:spLocks noChangeArrowheads="1"/>
          </p:cNvSpPr>
          <p:nvPr/>
        </p:nvSpPr>
        <p:spPr bwMode="auto">
          <a:xfrm>
            <a:off x="291153" y="3851348"/>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研究现状</a:t>
            </a:r>
          </a:p>
        </p:txBody>
      </p:sp>
      <p:pic>
        <p:nvPicPr>
          <p:cNvPr id="7" name="图片 6" descr="图示&#10;&#10;描述已自动生成">
            <a:extLst>
              <a:ext uri="{FF2B5EF4-FFF2-40B4-BE49-F238E27FC236}">
                <a16:creationId xmlns:a16="http://schemas.microsoft.com/office/drawing/2014/main" id="{25AD0F80-A582-45FD-3A73-7775AB202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8909" y="1468839"/>
            <a:ext cx="5326801" cy="40655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3" name="Freeform 115">
            <a:extLst>
              <a:ext uri="{FF2B5EF4-FFF2-40B4-BE49-F238E27FC236}">
                <a16:creationId xmlns:a16="http://schemas.microsoft.com/office/drawing/2014/main" id="{C9067090-6C69-2A44-D7AF-86389DB40EA3}"/>
              </a:ext>
            </a:extLst>
          </p:cNvPr>
          <p:cNvSpPr/>
          <p:nvPr/>
        </p:nvSpPr>
        <p:spPr bwMode="auto">
          <a:xfrm>
            <a:off x="491490" y="175757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757122" y="1592357"/>
            <a:ext cx="4222548"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预测误差的平均绝对值（</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MAE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）用于评估模型预测的准确性，均方根误差（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RMSE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）主要用于评估模型预测的稳定性。为了从不同角度评估模型在实际应用中的性能，我们还计算了平均百分比误差（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MAPE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）和均方误差（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），从结果上看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表现出了较高的准确性、稳定性和泛化能力。</a:t>
            </a:r>
          </a:p>
        </p:txBody>
      </p:sp>
      <p:pic>
        <p:nvPicPr>
          <p:cNvPr id="7" name="图片 6">
            <a:extLst>
              <a:ext uri="{FF2B5EF4-FFF2-40B4-BE49-F238E27FC236}">
                <a16:creationId xmlns:a16="http://schemas.microsoft.com/office/drawing/2014/main" id="{36ECF014-90D1-5FA2-6507-BF3F57B14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2" r="8564"/>
          <a:stretch/>
        </p:blipFill>
        <p:spPr bwMode="auto">
          <a:xfrm>
            <a:off x="849630" y="3456018"/>
            <a:ext cx="3722370" cy="284734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A06DC558-663E-04FE-8922-8E81A6B7B8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7" t="6736" r="8510"/>
          <a:stretch/>
        </p:blipFill>
        <p:spPr bwMode="auto">
          <a:xfrm>
            <a:off x="5097780" y="1303020"/>
            <a:ext cx="3017520" cy="2401030"/>
          </a:xfrm>
          <a:prstGeom prst="rect">
            <a:avLst/>
          </a:prstGeom>
          <a:noFill/>
          <a:ln>
            <a:noFill/>
          </a:ln>
          <a:extLst>
            <a:ext uri="{53640926-AAD7-44D8-BBD7-CCE9431645EC}">
              <a14:shadowObscured xmlns:a14="http://schemas.microsoft.com/office/drawing/2010/main"/>
            </a:ext>
          </a:extLst>
        </p:spPr>
      </p:pic>
      <p:pic>
        <p:nvPicPr>
          <p:cNvPr id="11" name="图片 10" descr="图表, 直方图&#10;&#10;描述已自动生成">
            <a:extLst>
              <a:ext uri="{FF2B5EF4-FFF2-40B4-BE49-F238E27FC236}">
                <a16:creationId xmlns:a16="http://schemas.microsoft.com/office/drawing/2014/main" id="{EE88C83A-227E-85D8-B91F-970C71184D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310" r="8354"/>
          <a:stretch/>
        </p:blipFill>
        <p:spPr bwMode="auto">
          <a:xfrm>
            <a:off x="5044441" y="3866968"/>
            <a:ext cx="3070859" cy="2330241"/>
          </a:xfrm>
          <a:prstGeom prst="rect">
            <a:avLst/>
          </a:prstGeom>
          <a:noFill/>
          <a:ln>
            <a:noFill/>
          </a:ln>
        </p:spPr>
      </p:pic>
    </p:spTree>
    <p:extLst>
      <p:ext uri="{BB962C8B-B14F-4D97-AF65-F5344CB8AC3E}">
        <p14:creationId xmlns:p14="http://schemas.microsoft.com/office/powerpoint/2010/main" val="241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FC68F536-E649-8906-0AF6-E8A6F4561E44}"/>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735ED797-69B4-4FDA-A715-D78CA6469662}"/>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70B6E71D-727F-0E20-88BC-09D5FD089C06}"/>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4ADC3D54-145F-FD5C-80FE-8E421126301C}"/>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0A1DB6C-A349-67AA-EC7A-1BBA3C9CC32B}"/>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4E80A50-821E-6172-3B0F-7D85FAEA69A1}"/>
              </a:ext>
            </a:extLst>
          </p:cNvPr>
          <p:cNvSpPr/>
          <p:nvPr/>
        </p:nvSpPr>
        <p:spPr>
          <a:xfrm>
            <a:off x="4019246" y="563609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8D0C125-F1A6-9773-C4B4-BD5F27724078}"/>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44BDDDB7-D547-8A7F-D3C7-2E766ED14D5D}"/>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031B5BB-1936-C7B7-5A9C-F8205C4520A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E8FDE87-2C39-12BB-9B76-EC9E21F8AF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869DCF16-6A82-44D2-A7D2-FACEFC89E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756"/>
          <a:stretch/>
        </p:blipFill>
        <p:spPr bwMode="auto">
          <a:xfrm>
            <a:off x="1511935" y="678080"/>
            <a:ext cx="6120130" cy="36366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80223" y="5474633"/>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1521" y="2431333"/>
            <a:ext cx="6119390" cy="2941575"/>
          </a:xfrm>
          <a:prstGeom prst="rect">
            <a:avLst/>
          </a:prstGeom>
        </p:spPr>
      </p:pic>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803280" y="16325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950801" y="1540953"/>
            <a:ext cx="7235423" cy="302729"/>
          </a:xfrm>
          <a:prstGeom prst="rect">
            <a:avLst/>
          </a:prstGeom>
          <a:noFill/>
        </p:spPr>
        <p:txBody>
          <a:bodyPr wrap="square" rtlCol="0">
            <a:noAutofit/>
          </a:bodyPr>
          <a:lstStyle/>
          <a:p>
            <a:r>
              <a:rPr lang="zh-CN" altLang="en-US" sz="1600" dirty="0">
                <a:latin typeface="+mj-ea"/>
                <a:ea typeface="+mj-ea"/>
              </a:rPr>
              <a:t>地图匹配</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836945" y="622645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1416685" y="3238644"/>
            <a:ext cx="6120130" cy="2989580"/>
          </a:xfrm>
          <a:prstGeom prst="rect">
            <a:avLst/>
          </a:prstGeom>
        </p:spPr>
      </p:pic>
      <p:pic>
        <p:nvPicPr>
          <p:cNvPr id="3" name="图片 2">
            <a:extLst>
              <a:ext uri="{FF2B5EF4-FFF2-40B4-BE49-F238E27FC236}">
                <a16:creationId xmlns:a16="http://schemas.microsoft.com/office/drawing/2014/main" id="{0001C526-CC68-E2D4-5CF3-2EE57F93A01F}"/>
              </a:ext>
            </a:extLst>
          </p:cNvPr>
          <p:cNvPicPr>
            <a:picLocks noChangeAspect="1"/>
          </p:cNvPicPr>
          <p:nvPr/>
        </p:nvPicPr>
        <p:blipFill rotWithShape="1">
          <a:blip r:embed="rId4"/>
          <a:srcRect b="25931"/>
          <a:stretch/>
        </p:blipFill>
        <p:spPr>
          <a:xfrm>
            <a:off x="1416685" y="1823237"/>
            <a:ext cx="6120130" cy="1313180"/>
          </a:xfrm>
          <a:prstGeom prst="rect">
            <a:avLst/>
          </a:prstGeom>
        </p:spPr>
      </p:pic>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模型训练</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155856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pic>
        <p:nvPicPr>
          <p:cNvPr id="3" name="图片 2" descr="图表, 折线图&#10;&#10;描述已自动生成">
            <a:extLst>
              <a:ext uri="{FF2B5EF4-FFF2-40B4-BE49-F238E27FC236}">
                <a16:creationId xmlns:a16="http://schemas.microsoft.com/office/drawing/2014/main" id="{2F438E5A-9CFB-36C3-75C2-2DD5D5D3ED4F}"/>
              </a:ext>
            </a:extLst>
          </p:cNvPr>
          <p:cNvPicPr>
            <a:picLocks noChangeAspect="1"/>
          </p:cNvPicPr>
          <p:nvPr/>
        </p:nvPicPr>
        <p:blipFill>
          <a:blip r:embed="rId3"/>
          <a:stretch>
            <a:fillRect/>
          </a:stretch>
        </p:blipFill>
        <p:spPr>
          <a:xfrm>
            <a:off x="142098" y="2385439"/>
            <a:ext cx="4113672" cy="2974340"/>
          </a:xfrm>
          <a:prstGeom prst="rect">
            <a:avLst/>
          </a:prstGeom>
        </p:spPr>
      </p:pic>
      <p:pic>
        <p:nvPicPr>
          <p:cNvPr id="4" name="图片 3">
            <a:extLst>
              <a:ext uri="{FF2B5EF4-FFF2-40B4-BE49-F238E27FC236}">
                <a16:creationId xmlns:a16="http://schemas.microsoft.com/office/drawing/2014/main" id="{B43F7F3B-B9D3-FE67-661D-B4842009E37E}"/>
              </a:ext>
            </a:extLst>
          </p:cNvPr>
          <p:cNvPicPr>
            <a:picLocks noChangeAspect="1"/>
          </p:cNvPicPr>
          <p:nvPr/>
        </p:nvPicPr>
        <p:blipFill>
          <a:blip r:embed="rId4"/>
          <a:stretch>
            <a:fillRect/>
          </a:stretch>
        </p:blipFill>
        <p:spPr>
          <a:xfrm>
            <a:off x="4659630" y="2385439"/>
            <a:ext cx="4084319" cy="2974340"/>
          </a:xfrm>
          <a:prstGeom prst="rect">
            <a:avLst/>
          </a:prstGeom>
        </p:spPr>
      </p:pic>
      <p:sp>
        <p:nvSpPr>
          <p:cNvPr id="5" name="矩形 4">
            <a:extLst>
              <a:ext uri="{FF2B5EF4-FFF2-40B4-BE49-F238E27FC236}">
                <a16:creationId xmlns:a16="http://schemas.microsoft.com/office/drawing/2014/main" id="{E5676C13-66CF-A4BE-7725-E73AB7DE3DF8}"/>
              </a:ext>
            </a:extLst>
          </p:cNvPr>
          <p:cNvSpPr/>
          <p:nvPr/>
        </p:nvSpPr>
        <p:spPr>
          <a:xfrm>
            <a:off x="598197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判别器实时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模型预测</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511935" y="2366924"/>
            <a:ext cx="6120130" cy="2952115"/>
          </a:xfrm>
          <a:prstGeom prst="rect">
            <a:avLst/>
          </a:prstGeom>
        </p:spPr>
      </p:pic>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88901"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A171FC72-2FA9-C36D-3148-61DB40CBB1A9}"/>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BE699AC-9545-6A19-4083-09F066E0E854}"/>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51CC28A-1528-14F7-7E46-AC4930C5B73F}"/>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94EF65CF-46E9-40C9-73DE-6CC8F50EC129}"/>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7E8F470-900B-FBE8-3CFC-5301241725F1}"/>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F53B5DB-5E94-7EDF-22C4-95BFD6CE76FE}"/>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91D78EA-714F-F736-EAD2-A7C2C59B03C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A225E3E6-CCB9-A257-1BBD-072E87A86735}"/>
              </a:ext>
            </a:extLst>
          </p:cNvPr>
          <p:cNvSpPr/>
          <p:nvPr/>
        </p:nvSpPr>
        <p:spPr>
          <a:xfrm>
            <a:off x="4019241" y="610514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26505507-BE7D-562B-7937-FE5150A52993}"/>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47E0EAF-BBB0-2494-6058-1BBBF4CF184E}"/>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704398" y="4023425"/>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62000" y="4023425"/>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705350" y="2544763"/>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55650" y="218440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708525" y="2184400"/>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55650" y="535305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708525" y="5353050"/>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62513" y="2695575"/>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我们提出了一种基于贝叶斯时空图自编码器的道路行驶时间预测模型，该模型融合了深度学习、图卷积神经网络、贝叶斯理论和自编码器以及生         成对抗网络等技术，有效地对城市道路行驶时间分布进行了精确估计。</a:t>
            </a:r>
          </a:p>
        </p:txBody>
      </p:sp>
      <p:sp>
        <p:nvSpPr>
          <p:cNvPr id="10256" name="Rectangle 9"/>
          <p:cNvSpPr>
            <a:spLocks noChangeArrowheads="1"/>
          </p:cNvSpPr>
          <p:nvPr/>
        </p:nvSpPr>
        <p:spPr bwMode="auto">
          <a:xfrm>
            <a:off x="852488" y="4271010"/>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62512" y="4324350"/>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65175" y="2548150"/>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19163" y="2695575"/>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我们提出了一种基于交互式投票的地图匹配方法（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9" name="Freeform 115">
            <a:extLst>
              <a:ext uri="{FF2B5EF4-FFF2-40B4-BE49-F238E27FC236}">
                <a16:creationId xmlns:a16="http://schemas.microsoft.com/office/drawing/2014/main" id="{8759BF0B-0B4F-E8D8-90A9-F35DFCAE5563}"/>
              </a:ext>
            </a:extLst>
          </p:cNvPr>
          <p:cNvSpPr/>
          <p:nvPr/>
        </p:nvSpPr>
        <p:spPr bwMode="auto">
          <a:xfrm>
            <a:off x="755650" y="1855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090CAF11-3DA0-355F-E03B-E33B9EACA510}"/>
              </a:ext>
            </a:extLst>
          </p:cNvPr>
          <p:cNvSpPr txBox="1"/>
          <p:nvPr/>
        </p:nvSpPr>
        <p:spPr>
          <a:xfrm>
            <a:off x="903171" y="1764011"/>
            <a:ext cx="7235423" cy="302729"/>
          </a:xfrm>
          <a:prstGeom prst="rect">
            <a:avLst/>
          </a:prstGeom>
          <a:noFill/>
        </p:spPr>
        <p:txBody>
          <a:bodyPr wrap="square" rtlCol="0">
            <a:noAutofit/>
          </a:bodyPr>
          <a:lstStyle/>
          <a:p>
            <a:r>
              <a:rPr lang="zh-CN" altLang="en-US" sz="1600" dirty="0">
                <a:latin typeface="+mj-ea"/>
                <a:ea typeface="+mj-ea"/>
              </a:rPr>
              <a:t>总结</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10255" grpId="0"/>
      <p:bldP spid="10256" grpId="0"/>
      <p:bldP spid="10257" grpId="0"/>
      <p:bldP spid="10250" grpId="0"/>
      <p:bldP spid="9" grpId="0" animBg="1"/>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5" name="Rectangle 33"/>
          <p:cNvSpPr/>
          <p:nvPr/>
        </p:nvSpPr>
        <p:spPr>
          <a:xfrm>
            <a:off x="716683" y="2504248"/>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模型优化：在贝叶斯时空图图卷积神经网络的基础上，可以尝试引入其他先进的图神经网络结构或贝叶斯方法，以提高模型的预测准确性和泛化能力。</a:t>
            </a:r>
          </a:p>
        </p:txBody>
      </p:sp>
      <p:sp>
        <p:nvSpPr>
          <p:cNvPr id="6" name="Freeform 115"/>
          <p:cNvSpPr/>
          <p:nvPr/>
        </p:nvSpPr>
        <p:spPr bwMode="auto">
          <a:xfrm>
            <a:off x="569161" y="262937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33"/>
          <p:cNvSpPr/>
          <p:nvPr/>
        </p:nvSpPr>
        <p:spPr>
          <a:xfrm>
            <a:off x="733727" y="3171164"/>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33"/>
          <p:cNvSpPr/>
          <p:nvPr/>
        </p:nvSpPr>
        <p:spPr>
          <a:xfrm>
            <a:off x="733727" y="3357176"/>
            <a:ext cx="7857823"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数据融合：将多源异构数据（如天气、节假日、路况等）融合到模型中，有助于提高行驶时间预测的准确性和稳定性。</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15"/>
          <p:cNvSpPr/>
          <p:nvPr/>
        </p:nvSpPr>
        <p:spPr bwMode="auto">
          <a:xfrm>
            <a:off x="586205" y="34711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8" name="Rectangle 33"/>
          <p:cNvSpPr/>
          <p:nvPr/>
        </p:nvSpPr>
        <p:spPr>
          <a:xfrm>
            <a:off x="733726" y="3883020"/>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33"/>
          <p:cNvSpPr/>
          <p:nvPr/>
        </p:nvSpPr>
        <p:spPr>
          <a:xfrm>
            <a:off x="733727" y="3856162"/>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487541" y="1969419"/>
            <a:ext cx="2194112" cy="281354"/>
          </a:xfrm>
          <a:prstGeom prst="rect">
            <a:avLst/>
          </a:prstGeom>
          <a:noFill/>
        </p:spPr>
        <p:txBody>
          <a:bodyPr wrap="square" rtlCol="0">
            <a:noAutofit/>
          </a:body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展望与不足</a:t>
            </a:r>
          </a:p>
        </p:txBody>
      </p:sp>
      <p:sp>
        <p:nvSpPr>
          <p:cNvPr id="12" name="Rectangle 33">
            <a:extLst>
              <a:ext uri="{FF2B5EF4-FFF2-40B4-BE49-F238E27FC236}">
                <a16:creationId xmlns:a16="http://schemas.microsoft.com/office/drawing/2014/main" id="{7C6DD353-9318-12D6-6FC7-A15982CFCDE2}"/>
              </a:ext>
            </a:extLst>
          </p:cNvPr>
          <p:cNvSpPr/>
          <p:nvPr/>
        </p:nvSpPr>
        <p:spPr>
          <a:xfrm>
            <a:off x="733726" y="4150957"/>
            <a:ext cx="7758340"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地图匹配方法改进：对基于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Web</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墨卡托的交互式地图匹配方法进行优化，以进一步提高地图匹配准确性和效率。例如，可以考虑引入其他先进的地图匹配算法或结合实时交通信息来改进匹配结果。</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Freeform 115">
            <a:extLst>
              <a:ext uri="{FF2B5EF4-FFF2-40B4-BE49-F238E27FC236}">
                <a16:creationId xmlns:a16="http://schemas.microsoft.com/office/drawing/2014/main" id="{56B6F959-36BE-B535-A796-1A2E4C580CCE}"/>
              </a:ext>
            </a:extLst>
          </p:cNvPr>
          <p:cNvSpPr/>
          <p:nvPr/>
        </p:nvSpPr>
        <p:spPr bwMode="auto">
          <a:xfrm>
            <a:off x="586205" y="425504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56B46A39-F95F-A549-BE8D-BBBD54B7F4CE}"/>
              </a:ext>
            </a:extLst>
          </p:cNvPr>
          <p:cNvSpPr/>
          <p:nvPr/>
        </p:nvSpPr>
        <p:spPr>
          <a:xfrm>
            <a:off x="716682" y="5242623"/>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实际应用场景拓展：将原型系统应用于更多实际场景，如智慧出行、交通管理和规划等，以验证模型和方法在不同场景下的通用性和可行性。</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Freeform 115">
            <a:extLst>
              <a:ext uri="{FF2B5EF4-FFF2-40B4-BE49-F238E27FC236}">
                <a16:creationId xmlns:a16="http://schemas.microsoft.com/office/drawing/2014/main" id="{DAD4870C-85B5-F3C0-4929-8974D19D1C08}"/>
              </a:ext>
            </a:extLst>
          </p:cNvPr>
          <p:cNvSpPr/>
          <p:nvPr/>
        </p:nvSpPr>
        <p:spPr bwMode="auto">
          <a:xfrm>
            <a:off x="569161" y="534671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p:bldP spid="15" grpId="0" animBg="1"/>
      <p:bldP spid="12" grpId="0"/>
      <p:bldP spid="14" grpId="0" animBg="1"/>
      <p:bldP spid="4"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4" name="Rectangle 33">
            <a:extLst>
              <a:ext uri="{FF2B5EF4-FFF2-40B4-BE49-F238E27FC236}">
                <a16:creationId xmlns:a16="http://schemas.microsoft.com/office/drawing/2014/main" id="{6C053009-70A7-25A6-50CE-AA29967DC9FF}"/>
              </a:ext>
            </a:extLst>
          </p:cNvPr>
          <p:cNvSpPr/>
          <p:nvPr/>
        </p:nvSpPr>
        <p:spPr>
          <a:xfrm>
            <a:off x="457200" y="5069013"/>
            <a:ext cx="8229600" cy="875624"/>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道路上的交通情况通常具有一定的模式性和规律性，比如在上下班高峰期间通常会有交通拥堵，而在非高峰时段，道路交通可能会比较顺畅。历史速度数据可以帮助我们识别这些模式和规律，从而进行更准确的预测。</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244681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获取道路历史速度数据</a:t>
            </a:r>
          </a:p>
        </p:txBody>
      </p:sp>
      <p:pic>
        <p:nvPicPr>
          <p:cNvPr id="7" name="图片 6">
            <a:extLst>
              <a:ext uri="{FF2B5EF4-FFF2-40B4-BE49-F238E27FC236}">
                <a16:creationId xmlns:a16="http://schemas.microsoft.com/office/drawing/2014/main" id="{D310544E-A0E4-AD83-412E-8E51FDDFF880}"/>
              </a:ext>
            </a:extLst>
          </p:cNvPr>
          <p:cNvPicPr>
            <a:picLocks noChangeAspect="1"/>
          </p:cNvPicPr>
          <p:nvPr/>
        </p:nvPicPr>
        <p:blipFill>
          <a:blip r:embed="rId3"/>
          <a:stretch>
            <a:fillRect/>
          </a:stretch>
        </p:blipFill>
        <p:spPr>
          <a:xfrm>
            <a:off x="675658" y="1941919"/>
            <a:ext cx="1157152" cy="1129073"/>
          </a:xfrm>
          <a:prstGeom prst="rect">
            <a:avLst/>
          </a:prstGeom>
        </p:spPr>
      </p:pic>
      <p:pic>
        <p:nvPicPr>
          <p:cNvPr id="9" name="图片 8">
            <a:extLst>
              <a:ext uri="{FF2B5EF4-FFF2-40B4-BE49-F238E27FC236}">
                <a16:creationId xmlns:a16="http://schemas.microsoft.com/office/drawing/2014/main" id="{DB163F81-EE9F-0643-F575-5AD1AF7D4E42}"/>
              </a:ext>
            </a:extLst>
          </p:cNvPr>
          <p:cNvPicPr>
            <a:picLocks noChangeAspect="1"/>
          </p:cNvPicPr>
          <p:nvPr/>
        </p:nvPicPr>
        <p:blipFill>
          <a:blip r:embed="rId4"/>
          <a:stretch>
            <a:fillRect/>
          </a:stretch>
        </p:blipFill>
        <p:spPr>
          <a:xfrm>
            <a:off x="2319403" y="2413584"/>
            <a:ext cx="980389" cy="885813"/>
          </a:xfrm>
          <a:prstGeom prst="rect">
            <a:avLst/>
          </a:prstGeom>
        </p:spPr>
      </p:pic>
      <p:pic>
        <p:nvPicPr>
          <p:cNvPr id="11" name="图片 10">
            <a:extLst>
              <a:ext uri="{FF2B5EF4-FFF2-40B4-BE49-F238E27FC236}">
                <a16:creationId xmlns:a16="http://schemas.microsoft.com/office/drawing/2014/main" id="{B34D72ED-2514-908B-B2B3-F35ADC55AD89}"/>
              </a:ext>
            </a:extLst>
          </p:cNvPr>
          <p:cNvPicPr>
            <a:picLocks noChangeAspect="1"/>
          </p:cNvPicPr>
          <p:nvPr/>
        </p:nvPicPr>
        <p:blipFill>
          <a:blip r:embed="rId5"/>
          <a:stretch>
            <a:fillRect/>
          </a:stretch>
        </p:blipFill>
        <p:spPr>
          <a:xfrm>
            <a:off x="3507551" y="2117683"/>
            <a:ext cx="1388602" cy="875625"/>
          </a:xfrm>
          <a:prstGeom prst="rect">
            <a:avLst/>
          </a:prstGeom>
        </p:spPr>
      </p:pic>
      <p:pic>
        <p:nvPicPr>
          <p:cNvPr id="15" name="图片 14">
            <a:extLst>
              <a:ext uri="{FF2B5EF4-FFF2-40B4-BE49-F238E27FC236}">
                <a16:creationId xmlns:a16="http://schemas.microsoft.com/office/drawing/2014/main" id="{505805D6-AAEC-E0B9-E5B2-DB2E726E62A0}"/>
              </a:ext>
            </a:extLst>
          </p:cNvPr>
          <p:cNvPicPr>
            <a:picLocks noChangeAspect="1"/>
          </p:cNvPicPr>
          <p:nvPr/>
        </p:nvPicPr>
        <p:blipFill>
          <a:blip r:embed="rId6"/>
          <a:stretch>
            <a:fillRect/>
          </a:stretch>
        </p:blipFill>
        <p:spPr>
          <a:xfrm>
            <a:off x="6459958" y="1979248"/>
            <a:ext cx="1189736" cy="1196693"/>
          </a:xfrm>
          <a:prstGeom prst="rect">
            <a:avLst/>
          </a:prstGeom>
        </p:spPr>
      </p:pic>
      <p:sp>
        <p:nvSpPr>
          <p:cNvPr id="59" name="圆角矩形 1">
            <a:extLst>
              <a:ext uri="{FF2B5EF4-FFF2-40B4-BE49-F238E27FC236}">
                <a16:creationId xmlns:a16="http://schemas.microsoft.com/office/drawing/2014/main" id="{625F84BE-3A9A-4B60-A794-2A0FA8401767}"/>
              </a:ext>
            </a:extLst>
          </p:cNvPr>
          <p:cNvSpPr/>
          <p:nvPr/>
        </p:nvSpPr>
        <p:spPr>
          <a:xfrm>
            <a:off x="476764"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60" name="组合 59">
            <a:extLst>
              <a:ext uri="{FF2B5EF4-FFF2-40B4-BE49-F238E27FC236}">
                <a16:creationId xmlns:a16="http://schemas.microsoft.com/office/drawing/2014/main" id="{F92B5C66-D516-4F61-B994-5795C9BC6F3B}"/>
              </a:ext>
            </a:extLst>
          </p:cNvPr>
          <p:cNvGrpSpPr/>
          <p:nvPr/>
        </p:nvGrpSpPr>
        <p:grpSpPr>
          <a:xfrm>
            <a:off x="476763" y="3175943"/>
            <a:ext cx="1529836" cy="1189673"/>
            <a:chOff x="7731746" y="3279991"/>
            <a:chExt cx="2204525" cy="982749"/>
          </a:xfrm>
        </p:grpSpPr>
        <p:sp>
          <p:nvSpPr>
            <p:cNvPr id="61" name="矩形 60">
              <a:extLst>
                <a:ext uri="{FF2B5EF4-FFF2-40B4-BE49-F238E27FC236}">
                  <a16:creationId xmlns:a16="http://schemas.microsoft.com/office/drawing/2014/main" id="{D4767250-F17D-413B-A092-14C1B7649866}"/>
                </a:ext>
              </a:extLst>
            </p:cNvPr>
            <p:cNvSpPr/>
            <p:nvPr/>
          </p:nvSpPr>
          <p:spPr>
            <a:xfrm>
              <a:off x="7749685" y="3679250"/>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网约车、出租车等服务平台的车辆提供的大量车辆轨迹数据。</a:t>
              </a:r>
            </a:p>
          </p:txBody>
        </p:sp>
        <p:sp>
          <p:nvSpPr>
            <p:cNvPr id="62" name="矩形 61">
              <a:extLst>
                <a:ext uri="{FF2B5EF4-FFF2-40B4-BE49-F238E27FC236}">
                  <a16:creationId xmlns:a16="http://schemas.microsoft.com/office/drawing/2014/main" id="{50F67F46-EC1E-47CA-B104-C4458C60C204}"/>
                </a:ext>
              </a:extLst>
            </p:cNvPr>
            <p:cNvSpPr/>
            <p:nvPr/>
          </p:nvSpPr>
          <p:spPr>
            <a:xfrm>
              <a:off x="7731746" y="3279991"/>
              <a:ext cx="2186586" cy="32357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69" name="圆角矩形 1">
            <a:extLst>
              <a:ext uri="{FF2B5EF4-FFF2-40B4-BE49-F238E27FC236}">
                <a16:creationId xmlns:a16="http://schemas.microsoft.com/office/drawing/2014/main" id="{78074438-ACBF-321B-4FC0-42E5EF7D94C1}"/>
              </a:ext>
            </a:extLst>
          </p:cNvPr>
          <p:cNvSpPr/>
          <p:nvPr/>
        </p:nvSpPr>
        <p:spPr>
          <a:xfrm>
            <a:off x="346219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0" name="组合 69">
            <a:extLst>
              <a:ext uri="{FF2B5EF4-FFF2-40B4-BE49-F238E27FC236}">
                <a16:creationId xmlns:a16="http://schemas.microsoft.com/office/drawing/2014/main" id="{B7E0B274-99EF-6F15-3996-56B0F5AB394F}"/>
              </a:ext>
            </a:extLst>
          </p:cNvPr>
          <p:cNvGrpSpPr/>
          <p:nvPr/>
        </p:nvGrpSpPr>
        <p:grpSpPr>
          <a:xfrm>
            <a:off x="3429170" y="3198989"/>
            <a:ext cx="1545364" cy="1146538"/>
            <a:chOff x="7670420" y="3206806"/>
            <a:chExt cx="2256588" cy="1057844"/>
          </a:xfrm>
        </p:grpSpPr>
        <p:sp>
          <p:nvSpPr>
            <p:cNvPr id="71" name="矩形 70">
              <a:extLst>
                <a:ext uri="{FF2B5EF4-FFF2-40B4-BE49-F238E27FC236}">
                  <a16:creationId xmlns:a16="http://schemas.microsoft.com/office/drawing/2014/main" id="{A713EBE2-0AB1-9AFD-CB9C-229C504ACDAA}"/>
                </a:ext>
              </a:extLst>
            </p:cNvPr>
            <p:cNvSpPr/>
            <p:nvPr/>
          </p:nvSpPr>
          <p:spPr>
            <a:xfrm>
              <a:off x="7670420" y="3614364"/>
              <a:ext cx="2256588" cy="65028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地图匹配为每条道路匹配多个对应的</a:t>
              </a:r>
              <a:r>
                <a:rPr lang="en-US" altLang="zh-CN" sz="1100" dirty="0">
                  <a:solidFill>
                    <a:schemeClr val="tx1">
                      <a:lumMod val="75000"/>
                      <a:lumOff val="25000"/>
                    </a:schemeClr>
                  </a:solidFill>
                  <a:cs typeface="+mn-ea"/>
                  <a:sym typeface="+mn-lt"/>
                </a:rPr>
                <a:t>GPS</a:t>
              </a:r>
              <a:r>
                <a:rPr lang="zh-CN" altLang="en-US" sz="1100" dirty="0">
                  <a:solidFill>
                    <a:schemeClr val="tx1">
                      <a:lumMod val="75000"/>
                      <a:lumOff val="25000"/>
                    </a:schemeClr>
                  </a:solidFill>
                  <a:cs typeface="+mn-ea"/>
                  <a:sym typeface="+mn-lt"/>
                </a:rPr>
                <a:t>轨迹。</a:t>
              </a:r>
            </a:p>
          </p:txBody>
        </p:sp>
        <p:sp>
          <p:nvSpPr>
            <p:cNvPr id="72" name="矩形 71">
              <a:extLst>
                <a:ext uri="{FF2B5EF4-FFF2-40B4-BE49-F238E27FC236}">
                  <a16:creationId xmlns:a16="http://schemas.microsoft.com/office/drawing/2014/main" id="{A9D82870-AB61-E844-5CB0-6F67869BB980}"/>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匹配路径</a:t>
              </a:r>
            </a:p>
          </p:txBody>
        </p:sp>
      </p:grpSp>
      <p:sp>
        <p:nvSpPr>
          <p:cNvPr id="74" name="圆角矩形 1">
            <a:extLst>
              <a:ext uri="{FF2B5EF4-FFF2-40B4-BE49-F238E27FC236}">
                <a16:creationId xmlns:a16="http://schemas.microsoft.com/office/drawing/2014/main" id="{72B25565-FC3F-E47E-6709-4B9CDE4A388B}"/>
              </a:ext>
            </a:extLst>
          </p:cNvPr>
          <p:cNvSpPr/>
          <p:nvPr/>
        </p:nvSpPr>
        <p:spPr>
          <a:xfrm>
            <a:off x="6277356"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5" name="组合 74">
            <a:extLst>
              <a:ext uri="{FF2B5EF4-FFF2-40B4-BE49-F238E27FC236}">
                <a16:creationId xmlns:a16="http://schemas.microsoft.com/office/drawing/2014/main" id="{7BCA2609-ABC0-F461-89D8-F6D4B97FB85D}"/>
              </a:ext>
            </a:extLst>
          </p:cNvPr>
          <p:cNvGrpSpPr/>
          <p:nvPr/>
        </p:nvGrpSpPr>
        <p:grpSpPr>
          <a:xfrm>
            <a:off x="6277359" y="3230896"/>
            <a:ext cx="1560100" cy="1312153"/>
            <a:chOff x="7719470" y="3236255"/>
            <a:chExt cx="2364736" cy="1210651"/>
          </a:xfrm>
        </p:grpSpPr>
        <p:sp>
          <p:nvSpPr>
            <p:cNvPr id="76" name="矩形 75">
              <a:extLst>
                <a:ext uri="{FF2B5EF4-FFF2-40B4-BE49-F238E27FC236}">
                  <a16:creationId xmlns:a16="http://schemas.microsoft.com/office/drawing/2014/main" id="{9A75899F-51B1-267B-AC4D-D2B13E6883A7}"/>
                </a:ext>
              </a:extLst>
            </p:cNvPr>
            <p:cNvSpPr/>
            <p:nvPr/>
          </p:nvSpPr>
          <p:spPr>
            <a:xfrm>
              <a:off x="7897620" y="3599970"/>
              <a:ext cx="2186586" cy="84693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将计算的每个道路的历史行驶速度持久化，为</a:t>
              </a:r>
              <a:r>
                <a:rPr lang="en-US" altLang="zh-CN" sz="1100" dirty="0">
                  <a:solidFill>
                    <a:schemeClr val="tx1">
                      <a:lumMod val="75000"/>
                      <a:lumOff val="25000"/>
                    </a:schemeClr>
                  </a:solidFill>
                  <a:cs typeface="+mn-ea"/>
                  <a:sym typeface="+mn-lt"/>
                </a:rPr>
                <a:t>ITS</a:t>
              </a:r>
              <a:r>
                <a:rPr lang="zh-CN" altLang="en-US" sz="1100" dirty="0">
                  <a:solidFill>
                    <a:schemeClr val="tx1">
                      <a:lumMod val="75000"/>
                      <a:lumOff val="25000"/>
                    </a:schemeClr>
                  </a:solidFill>
                  <a:cs typeface="+mn-ea"/>
                  <a:sym typeface="+mn-lt"/>
                </a:rPr>
                <a:t>应用提供基础数据。</a:t>
              </a:r>
            </a:p>
          </p:txBody>
        </p:sp>
        <p:sp>
          <p:nvSpPr>
            <p:cNvPr id="77" name="矩形 76">
              <a:extLst>
                <a:ext uri="{FF2B5EF4-FFF2-40B4-BE49-F238E27FC236}">
                  <a16:creationId xmlns:a16="http://schemas.microsoft.com/office/drawing/2014/main" id="{8297F5F2-B11A-7BA1-417D-27F4004454AB}"/>
                </a:ext>
              </a:extLst>
            </p:cNvPr>
            <p:cNvSpPr/>
            <p:nvPr/>
          </p:nvSpPr>
          <p:spPr>
            <a:xfrm>
              <a:off x="7719470" y="3236255"/>
              <a:ext cx="2272542"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78" name="右箭头 86">
            <a:extLst>
              <a:ext uri="{FF2B5EF4-FFF2-40B4-BE49-F238E27FC236}">
                <a16:creationId xmlns:a16="http://schemas.microsoft.com/office/drawing/2014/main" id="{59221D46-6868-172C-DCDF-15B4AF833F32}"/>
              </a:ext>
            </a:extLst>
          </p:cNvPr>
          <p:cNvSpPr/>
          <p:nvPr/>
        </p:nvSpPr>
        <p:spPr>
          <a:xfrm rot="10800000" flipH="1" flipV="1">
            <a:off x="2292378" y="3240018"/>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右箭头 86">
            <a:extLst>
              <a:ext uri="{FF2B5EF4-FFF2-40B4-BE49-F238E27FC236}">
                <a16:creationId xmlns:a16="http://schemas.microsoft.com/office/drawing/2014/main" id="{C95BF083-DB97-2977-683F-F8D5090535E8}"/>
              </a:ext>
            </a:extLst>
          </p:cNvPr>
          <p:cNvSpPr/>
          <p:nvPr/>
        </p:nvSpPr>
        <p:spPr>
          <a:xfrm rot="10800000" flipH="1" flipV="1">
            <a:off x="5182776" y="323623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矩形 79">
            <a:extLst>
              <a:ext uri="{FF2B5EF4-FFF2-40B4-BE49-F238E27FC236}">
                <a16:creationId xmlns:a16="http://schemas.microsoft.com/office/drawing/2014/main" id="{A7D2064F-DE9E-04B1-1479-F2A51A17CC42}"/>
              </a:ext>
            </a:extLst>
          </p:cNvPr>
          <p:cNvSpPr/>
          <p:nvPr/>
        </p:nvSpPr>
        <p:spPr>
          <a:xfrm>
            <a:off x="2287563" y="3656705"/>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地图匹配</a:t>
            </a:r>
          </a:p>
        </p:txBody>
      </p:sp>
      <p:sp>
        <p:nvSpPr>
          <p:cNvPr id="81" name="矩形 80">
            <a:extLst>
              <a:ext uri="{FF2B5EF4-FFF2-40B4-BE49-F238E27FC236}">
                <a16:creationId xmlns:a16="http://schemas.microsoft.com/office/drawing/2014/main" id="{04B90E12-584D-168A-5D5D-6FB77A720926}"/>
              </a:ext>
            </a:extLst>
          </p:cNvPr>
          <p:cNvSpPr/>
          <p:nvPr/>
        </p:nvSpPr>
        <p:spPr>
          <a:xfrm>
            <a:off x="5005103" y="3654423"/>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计算行驶速度</a:t>
            </a:r>
          </a:p>
        </p:txBody>
      </p:sp>
    </p:spTree>
    <p:extLst>
      <p:ext uri="{BB962C8B-B14F-4D97-AF65-F5344CB8AC3E}">
        <p14:creationId xmlns:p14="http://schemas.microsoft.com/office/powerpoint/2010/main" val="20986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98514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道路行驶时间预测</a:t>
            </a:r>
          </a:p>
        </p:txBody>
      </p:sp>
      <p:cxnSp>
        <p:nvCxnSpPr>
          <p:cNvPr id="51" name="直接连接符 50">
            <a:extLst>
              <a:ext uri="{FF2B5EF4-FFF2-40B4-BE49-F238E27FC236}">
                <a16:creationId xmlns:a16="http://schemas.microsoft.com/office/drawing/2014/main" id="{5AEF3157-EAF2-FD8B-214E-026A3626C78E}"/>
              </a:ext>
            </a:extLst>
          </p:cNvPr>
          <p:cNvCxnSpPr>
            <a:stCxn id="56" idx="1"/>
          </p:cNvCxnSpPr>
          <p:nvPr/>
        </p:nvCxnSpPr>
        <p:spPr>
          <a:xfrm flipH="1" flipV="1">
            <a:off x="1908919" y="2192340"/>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8BEF62F-BAAA-CE1F-D456-93AF97945F47}"/>
              </a:ext>
            </a:extLst>
          </p:cNvPr>
          <p:cNvCxnSpPr/>
          <p:nvPr/>
        </p:nvCxnSpPr>
        <p:spPr>
          <a:xfrm>
            <a:off x="1901992" y="2192340"/>
            <a:ext cx="0" cy="19847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EA5E225-7197-C3EA-0B31-A43A2303EEB4}"/>
              </a:ext>
            </a:extLst>
          </p:cNvPr>
          <p:cNvCxnSpPr/>
          <p:nvPr/>
        </p:nvCxnSpPr>
        <p:spPr>
          <a:xfrm flipH="1" flipV="1">
            <a:off x="1887613" y="4177073"/>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6FE1216-F381-214F-5B6A-477C555F6DD8}"/>
              </a:ext>
            </a:extLst>
          </p:cNvPr>
          <p:cNvCxnSpPr/>
          <p:nvPr/>
        </p:nvCxnSpPr>
        <p:spPr>
          <a:xfrm flipH="1">
            <a:off x="1624160" y="3181477"/>
            <a:ext cx="613063"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Freeform 2">
            <a:extLst>
              <a:ext uri="{FF2B5EF4-FFF2-40B4-BE49-F238E27FC236}">
                <a16:creationId xmlns:a16="http://schemas.microsoft.com/office/drawing/2014/main" id="{93FA91E5-B704-3413-941D-B77D535EE4E5}"/>
              </a:ext>
            </a:extLst>
          </p:cNvPr>
          <p:cNvSpPr/>
          <p:nvPr/>
        </p:nvSpPr>
        <p:spPr>
          <a:xfrm>
            <a:off x="471911" y="2541350"/>
            <a:ext cx="1195940" cy="118983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dirty="0">
              <a:solidFill>
                <a:schemeClr val="bg1"/>
              </a:solidFill>
            </a:endParaRPr>
          </a:p>
        </p:txBody>
      </p:sp>
      <p:sp>
        <p:nvSpPr>
          <p:cNvPr id="56" name="Rounded Rectangle 3">
            <a:extLst>
              <a:ext uri="{FF2B5EF4-FFF2-40B4-BE49-F238E27FC236}">
                <a16:creationId xmlns:a16="http://schemas.microsoft.com/office/drawing/2014/main" id="{10C838FA-A639-E572-4767-60D37E23C00E}"/>
              </a:ext>
            </a:extLst>
          </p:cNvPr>
          <p:cNvSpPr/>
          <p:nvPr/>
        </p:nvSpPr>
        <p:spPr>
          <a:xfrm>
            <a:off x="2147174" y="2047977"/>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7" name="Rounded Rectangle 4">
            <a:extLst>
              <a:ext uri="{FF2B5EF4-FFF2-40B4-BE49-F238E27FC236}">
                <a16:creationId xmlns:a16="http://schemas.microsoft.com/office/drawing/2014/main" id="{8DE005AB-90E0-E43A-97F0-41BFC571D50E}"/>
              </a:ext>
            </a:extLst>
          </p:cNvPr>
          <p:cNvSpPr/>
          <p:nvPr/>
        </p:nvSpPr>
        <p:spPr>
          <a:xfrm>
            <a:off x="2149011" y="3000205"/>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8" name="Rounded Rectangle 5">
            <a:extLst>
              <a:ext uri="{FF2B5EF4-FFF2-40B4-BE49-F238E27FC236}">
                <a16:creationId xmlns:a16="http://schemas.microsoft.com/office/drawing/2014/main" id="{D37267AB-EAD9-3185-F150-47B3794679DE}"/>
              </a:ext>
            </a:extLst>
          </p:cNvPr>
          <p:cNvSpPr/>
          <p:nvPr/>
        </p:nvSpPr>
        <p:spPr>
          <a:xfrm>
            <a:off x="2149011" y="3999720"/>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9" name="文本框 45">
            <a:extLst>
              <a:ext uri="{FF2B5EF4-FFF2-40B4-BE49-F238E27FC236}">
                <a16:creationId xmlns:a16="http://schemas.microsoft.com/office/drawing/2014/main" id="{D1E81B81-D41B-8927-E5DA-5B180904C324}"/>
              </a:ext>
            </a:extLst>
          </p:cNvPr>
          <p:cNvSpPr txBox="1"/>
          <p:nvPr/>
        </p:nvSpPr>
        <p:spPr>
          <a:xfrm>
            <a:off x="568076" y="2800603"/>
            <a:ext cx="1003609" cy="761747"/>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500" b="1" dirty="0">
                <a:solidFill>
                  <a:schemeClr val="bg1"/>
                </a:solidFill>
                <a:latin typeface="微软雅黑" panose="020B0503020204020204" pitchFamily="34" charset="-122"/>
                <a:ea typeface="微软雅黑" panose="020B0503020204020204" pitchFamily="34" charset="-122"/>
              </a:rPr>
              <a:t>贝叶斯时空图变分自编码器</a:t>
            </a:r>
          </a:p>
        </p:txBody>
      </p:sp>
      <p:sp>
        <p:nvSpPr>
          <p:cNvPr id="60" name="文本框 46">
            <a:extLst>
              <a:ext uri="{FF2B5EF4-FFF2-40B4-BE49-F238E27FC236}">
                <a16:creationId xmlns:a16="http://schemas.microsoft.com/office/drawing/2014/main" id="{14199026-35A3-ED12-DD02-C926AD1C3518}"/>
              </a:ext>
            </a:extLst>
          </p:cNvPr>
          <p:cNvSpPr txBox="1"/>
          <p:nvPr/>
        </p:nvSpPr>
        <p:spPr>
          <a:xfrm>
            <a:off x="2415756" y="2047977"/>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贝叶斯方法</a:t>
            </a:r>
          </a:p>
        </p:txBody>
      </p:sp>
      <p:sp>
        <p:nvSpPr>
          <p:cNvPr id="61" name="3">
            <a:extLst>
              <a:ext uri="{FF2B5EF4-FFF2-40B4-BE49-F238E27FC236}">
                <a16:creationId xmlns:a16="http://schemas.microsoft.com/office/drawing/2014/main" id="{23B1022A-4F1D-1B62-5F70-8FB3ECF9EF5C}"/>
              </a:ext>
            </a:extLst>
          </p:cNvPr>
          <p:cNvSpPr>
            <a:spLocks noChangeArrowheads="1"/>
          </p:cNvSpPr>
          <p:nvPr/>
        </p:nvSpPr>
        <p:spPr bwMode="auto">
          <a:xfrm>
            <a:off x="3832860" y="1864465"/>
            <a:ext cx="4168138" cy="6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贝叶斯方法可以很好的处理不确定性和噪声数据，这是在预测道路行驶时间中尤为重要。此外，贝叶斯方法也可以避免过拟合，提高模型的泛化能力。</a:t>
            </a:r>
          </a:p>
        </p:txBody>
      </p:sp>
      <p:sp>
        <p:nvSpPr>
          <p:cNvPr id="62" name="文本框 48">
            <a:extLst>
              <a:ext uri="{FF2B5EF4-FFF2-40B4-BE49-F238E27FC236}">
                <a16:creationId xmlns:a16="http://schemas.microsoft.com/office/drawing/2014/main" id="{5C628D2C-EC00-611C-3114-16A3CB030E14}"/>
              </a:ext>
            </a:extLst>
          </p:cNvPr>
          <p:cNvSpPr txBox="1"/>
          <p:nvPr/>
        </p:nvSpPr>
        <p:spPr>
          <a:xfrm>
            <a:off x="2432491" y="3004080"/>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时空图模型</a:t>
            </a:r>
          </a:p>
        </p:txBody>
      </p:sp>
      <p:sp>
        <p:nvSpPr>
          <p:cNvPr id="63" name="3">
            <a:extLst>
              <a:ext uri="{FF2B5EF4-FFF2-40B4-BE49-F238E27FC236}">
                <a16:creationId xmlns:a16="http://schemas.microsoft.com/office/drawing/2014/main" id="{3325D759-C8B0-707D-672E-90E2ED60BFE6}"/>
              </a:ext>
            </a:extLst>
          </p:cNvPr>
          <p:cNvSpPr>
            <a:spLocks noChangeArrowheads="1"/>
          </p:cNvSpPr>
          <p:nvPr/>
        </p:nvSpPr>
        <p:spPr bwMode="auto">
          <a:xfrm>
            <a:off x="3832859" y="2651501"/>
            <a:ext cx="4198617" cy="86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时空图能够综合考虑道路网络的空间布局和时间变化，将道路和时间维度结合起来，提供更全面的交通信息。它可以捕捉交通拥堵、路段行驶速度、道路状况等时空变化的特征，帮助准确预测行驶时间。</a:t>
            </a:r>
          </a:p>
        </p:txBody>
      </p:sp>
      <p:sp>
        <p:nvSpPr>
          <p:cNvPr id="64" name="文本框 50">
            <a:extLst>
              <a:ext uri="{FF2B5EF4-FFF2-40B4-BE49-F238E27FC236}">
                <a16:creationId xmlns:a16="http://schemas.microsoft.com/office/drawing/2014/main" id="{2BC582F6-BCA3-DC9D-247E-071E18DB7D42}"/>
              </a:ext>
            </a:extLst>
          </p:cNvPr>
          <p:cNvSpPr txBox="1"/>
          <p:nvPr/>
        </p:nvSpPr>
        <p:spPr>
          <a:xfrm>
            <a:off x="2324065" y="3999720"/>
            <a:ext cx="1240673"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变分自编码器</a:t>
            </a:r>
          </a:p>
        </p:txBody>
      </p:sp>
      <p:sp>
        <p:nvSpPr>
          <p:cNvPr id="65" name="3">
            <a:extLst>
              <a:ext uri="{FF2B5EF4-FFF2-40B4-BE49-F238E27FC236}">
                <a16:creationId xmlns:a16="http://schemas.microsoft.com/office/drawing/2014/main" id="{D36A5B4A-B4B0-8DA4-ABF2-0B1FA170EE18}"/>
              </a:ext>
            </a:extLst>
          </p:cNvPr>
          <p:cNvSpPr>
            <a:spLocks noChangeArrowheads="1"/>
          </p:cNvSpPr>
          <p:nvPr/>
        </p:nvSpPr>
        <p:spPr bwMode="auto">
          <a:xfrm>
            <a:off x="3863338" y="3686163"/>
            <a:ext cx="4168138" cy="86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是一种生成性深度学习模型，它可以通过学习数据的隐含分布来生成新的数据。在道路行驶时间预测中，我们可以通过</a:t>
            </a: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学习到道路行驶速度数据的隐含分布，然后基于这个分布来生成预测结果。</a:t>
            </a:r>
            <a:endParaRPr lang="en-US" altLang="zh-CN" sz="1200" dirty="0">
              <a:solidFill>
                <a:srgbClr val="404040"/>
              </a:solidFill>
              <a:sym typeface="Arial" panose="020B0604020202020204" pitchFamily="34" charset="0"/>
            </a:endParaRPr>
          </a:p>
        </p:txBody>
      </p:sp>
      <p:cxnSp>
        <p:nvCxnSpPr>
          <p:cNvPr id="66" name="直接连接符 65">
            <a:extLst>
              <a:ext uri="{FF2B5EF4-FFF2-40B4-BE49-F238E27FC236}">
                <a16:creationId xmlns:a16="http://schemas.microsoft.com/office/drawing/2014/main" id="{A2CEAE6A-7CFF-07ED-4484-03BD463DC03B}"/>
              </a:ext>
            </a:extLst>
          </p:cNvPr>
          <p:cNvCxnSpPr/>
          <p:nvPr/>
        </p:nvCxnSpPr>
        <p:spPr>
          <a:xfrm flipV="1">
            <a:off x="978634" y="5838819"/>
            <a:ext cx="6720451" cy="346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5848B2F8-8642-785E-A9EC-2A1086B442BB}"/>
              </a:ext>
            </a:extLst>
          </p:cNvPr>
          <p:cNvSpPr txBox="1"/>
          <p:nvPr/>
        </p:nvSpPr>
        <p:spPr>
          <a:xfrm>
            <a:off x="941069" y="4940762"/>
            <a:ext cx="6758015"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贝叶斯时空图变分自编码器具有综合时空建模、动态更新与适应性、多源数据整合、高维特征学习与表示以及不确定性估计的特点。这些特点使得模型能够更准确地预测城市道路行驶时间，提高交通预测的可信度和实用性。</a:t>
            </a:r>
          </a:p>
        </p:txBody>
      </p:sp>
    </p:spTree>
    <p:extLst>
      <p:ext uri="{BB962C8B-B14F-4D97-AF65-F5344CB8AC3E}">
        <p14:creationId xmlns:p14="http://schemas.microsoft.com/office/powerpoint/2010/main" val="419541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1.3 </a:t>
            </a:r>
            <a:r>
              <a:rPr lang="zh-CN" altLang="en-US" dirty="0">
                <a:sym typeface="微软雅黑" panose="020B0503020204020204" pitchFamily="34" charset="-122"/>
              </a:rPr>
              <a:t>主要工作</a:t>
            </a:r>
          </a:p>
        </p:txBody>
      </p:sp>
      <p:sp>
        <p:nvSpPr>
          <p:cNvPr id="5" name="箭头: 环形 4">
            <a:extLst>
              <a:ext uri="{FF2B5EF4-FFF2-40B4-BE49-F238E27FC236}">
                <a16:creationId xmlns:a16="http://schemas.microsoft.com/office/drawing/2014/main" id="{DAB91C53-BD7C-430E-9E1C-9C36074C22DF}"/>
              </a:ext>
            </a:extLst>
          </p:cNvPr>
          <p:cNvSpPr/>
          <p:nvPr/>
        </p:nvSpPr>
        <p:spPr>
          <a:xfrm>
            <a:off x="3709506" y="1423217"/>
            <a:ext cx="1681470" cy="1681726"/>
          </a:xfrm>
          <a:prstGeom prst="circularArrow">
            <a:avLst>
              <a:gd name="adj1" fmla="val 10980"/>
              <a:gd name="adj2" fmla="val 1142322"/>
              <a:gd name="adj3" fmla="val 4500000"/>
              <a:gd name="adj4" fmla="val 108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7" name="形状 6">
            <a:extLst>
              <a:ext uri="{FF2B5EF4-FFF2-40B4-BE49-F238E27FC236}">
                <a16:creationId xmlns:a16="http://schemas.microsoft.com/office/drawing/2014/main" id="{13C3CDE8-4FB9-4639-8925-D7A8E96F69EC}"/>
              </a:ext>
            </a:extLst>
          </p:cNvPr>
          <p:cNvSpPr/>
          <p:nvPr/>
        </p:nvSpPr>
        <p:spPr>
          <a:xfrm>
            <a:off x="3242484" y="2389493"/>
            <a:ext cx="1681470" cy="1681726"/>
          </a:xfrm>
          <a:prstGeom prst="leftCircularArrow">
            <a:avLst>
              <a:gd name="adj1" fmla="val 10980"/>
              <a:gd name="adj2" fmla="val 1142322"/>
              <a:gd name="adj3" fmla="val 6300000"/>
              <a:gd name="adj4" fmla="val 189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8" name="空心弧 7">
            <a:extLst>
              <a:ext uri="{FF2B5EF4-FFF2-40B4-BE49-F238E27FC236}">
                <a16:creationId xmlns:a16="http://schemas.microsoft.com/office/drawing/2014/main" id="{F6303B66-F2D0-400A-9F71-04F89C072F0A}"/>
              </a:ext>
            </a:extLst>
          </p:cNvPr>
          <p:cNvSpPr/>
          <p:nvPr/>
        </p:nvSpPr>
        <p:spPr>
          <a:xfrm>
            <a:off x="3829183" y="3471401"/>
            <a:ext cx="1444643" cy="1445222"/>
          </a:xfrm>
          <a:prstGeom prst="blockArc">
            <a:avLst>
              <a:gd name="adj1" fmla="val 13500000"/>
              <a:gd name="adj2" fmla="val 10800000"/>
              <a:gd name="adj3" fmla="val 1274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9" name="矩形 8">
            <a:extLst>
              <a:ext uri="{FF2B5EF4-FFF2-40B4-BE49-F238E27FC236}">
                <a16:creationId xmlns:a16="http://schemas.microsoft.com/office/drawing/2014/main" id="{A1F4B579-83D3-4EB4-89EB-C55C2F450419}"/>
              </a:ext>
            </a:extLst>
          </p:cNvPr>
          <p:cNvSpPr/>
          <p:nvPr/>
        </p:nvSpPr>
        <p:spPr bwMode="auto">
          <a:xfrm>
            <a:off x="5390975" y="1651572"/>
            <a:ext cx="2646878"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基于交互式的地图匹配方法</a:t>
            </a:r>
          </a:p>
        </p:txBody>
      </p:sp>
      <p:sp>
        <p:nvSpPr>
          <p:cNvPr id="10" name="矩形 9">
            <a:extLst>
              <a:ext uri="{FF2B5EF4-FFF2-40B4-BE49-F238E27FC236}">
                <a16:creationId xmlns:a16="http://schemas.microsoft.com/office/drawing/2014/main" id="{3C388FEC-72FE-47B8-806E-2988C3724DAC}"/>
              </a:ext>
            </a:extLst>
          </p:cNvPr>
          <p:cNvSpPr/>
          <p:nvPr/>
        </p:nvSpPr>
        <p:spPr>
          <a:xfrm>
            <a:off x="5390977" y="1948254"/>
            <a:ext cx="2804333" cy="144148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针对上述问题以及现有的地图匹配方法，提出一种基于交互式投票的地图匹配方法，解决了</a:t>
            </a:r>
            <a:r>
              <a:rPr lang="en-US" altLang="zh-CN" sz="1200" dirty="0">
                <a:solidFill>
                  <a:schemeClr val="tx1">
                    <a:lumMod val="85000"/>
                    <a:lumOff val="15000"/>
                  </a:schemeClr>
                </a:solidFill>
              </a:rPr>
              <a:t>GPS</a:t>
            </a:r>
            <a:r>
              <a:rPr lang="zh-CN" altLang="en-US" sz="1200" dirty="0">
                <a:solidFill>
                  <a:schemeClr val="tx1">
                    <a:lumMod val="85000"/>
                    <a:lumOff val="15000"/>
                  </a:schemeClr>
                </a:solidFill>
              </a:rPr>
              <a:t>轨迹与路网的匹配准确率与效率的问题，并基于匹配的结果计算出每条道路的历史形式速度数据。</a:t>
            </a:r>
          </a:p>
        </p:txBody>
      </p:sp>
      <p:cxnSp>
        <p:nvCxnSpPr>
          <p:cNvPr id="11" name="直接连接符 10">
            <a:extLst>
              <a:ext uri="{FF2B5EF4-FFF2-40B4-BE49-F238E27FC236}">
                <a16:creationId xmlns:a16="http://schemas.microsoft.com/office/drawing/2014/main" id="{8ACBB725-9FB1-4D2F-A7E5-073E3AA81393}"/>
              </a:ext>
            </a:extLst>
          </p:cNvPr>
          <p:cNvCxnSpPr/>
          <p:nvPr/>
        </p:nvCxnSpPr>
        <p:spPr>
          <a:xfrm>
            <a:off x="5496204" y="1990126"/>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6CA8733-7C5D-418F-B420-522E98B8EB3B}"/>
              </a:ext>
            </a:extLst>
          </p:cNvPr>
          <p:cNvSpPr/>
          <p:nvPr/>
        </p:nvSpPr>
        <p:spPr bwMode="auto">
          <a:xfrm>
            <a:off x="5390974" y="3656029"/>
            <a:ext cx="2236510"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原型系统的设计与实现</a:t>
            </a:r>
          </a:p>
        </p:txBody>
      </p:sp>
      <p:sp>
        <p:nvSpPr>
          <p:cNvPr id="13" name="矩形 12">
            <a:extLst>
              <a:ext uri="{FF2B5EF4-FFF2-40B4-BE49-F238E27FC236}">
                <a16:creationId xmlns:a16="http://schemas.microsoft.com/office/drawing/2014/main" id="{BAEDC2D0-FBA3-4104-9E9E-4226F986850F}"/>
              </a:ext>
            </a:extLst>
          </p:cNvPr>
          <p:cNvSpPr/>
          <p:nvPr/>
        </p:nvSpPr>
        <p:spPr>
          <a:xfrm>
            <a:off x="5390975" y="3952711"/>
            <a:ext cx="2804335" cy="171848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本文将提出的基于交互式投票的地图匹配方法与基于贝叶斯时空图变分自编码器的道路行驶时间预测模型应用到实际环境中，设计并实现了道路行驶时间预测系统，该系统包含了地图匹配和道路行驶时间预测两个主要的部分。</a:t>
            </a:r>
          </a:p>
        </p:txBody>
      </p:sp>
      <p:cxnSp>
        <p:nvCxnSpPr>
          <p:cNvPr id="14" name="直接连接符 13">
            <a:extLst>
              <a:ext uri="{FF2B5EF4-FFF2-40B4-BE49-F238E27FC236}">
                <a16:creationId xmlns:a16="http://schemas.microsoft.com/office/drawing/2014/main" id="{FE9D37E5-E6A2-4772-8AA6-EF848E1C7F49}"/>
              </a:ext>
            </a:extLst>
          </p:cNvPr>
          <p:cNvCxnSpPr/>
          <p:nvPr/>
        </p:nvCxnSpPr>
        <p:spPr>
          <a:xfrm>
            <a:off x="5496203" y="3994583"/>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2872D06-6E80-48C7-8252-0A85A8159882}"/>
              </a:ext>
            </a:extLst>
          </p:cNvPr>
          <p:cNvSpPr/>
          <p:nvPr/>
        </p:nvSpPr>
        <p:spPr bwMode="auto">
          <a:xfrm>
            <a:off x="302387" y="2455729"/>
            <a:ext cx="3057247" cy="584775"/>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基于贝叶斯时空图变分自编码器</a:t>
            </a:r>
            <a:endPar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的道路行驶时间预测模型</a:t>
            </a:r>
          </a:p>
        </p:txBody>
      </p:sp>
      <p:sp>
        <p:nvSpPr>
          <p:cNvPr id="16" name="矩形 15">
            <a:extLst>
              <a:ext uri="{FF2B5EF4-FFF2-40B4-BE49-F238E27FC236}">
                <a16:creationId xmlns:a16="http://schemas.microsoft.com/office/drawing/2014/main" id="{6C7037DA-09F3-4CA8-85B0-27157C46E5E6}"/>
              </a:ext>
            </a:extLst>
          </p:cNvPr>
          <p:cNvSpPr/>
          <p:nvPr/>
        </p:nvSpPr>
        <p:spPr>
          <a:xfrm>
            <a:off x="361950" y="3040504"/>
            <a:ext cx="2899407" cy="1995483"/>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lnSpc>
                <a:spcPct val="150000"/>
              </a:lnSpc>
            </a:pPr>
            <a:r>
              <a:rPr lang="zh-CN" altLang="en-US" sz="1200" dirty="0">
                <a:solidFill>
                  <a:schemeClr val="tx1">
                    <a:lumMod val="85000"/>
                    <a:lumOff val="15000"/>
                  </a:schemeClr>
                </a:solidFill>
              </a:rPr>
              <a:t>在获取道路历史行驶速度数据的基础后，提出一种基于贝叶斯时空图变分自编码器的道路行驶时间预测模型，该模型结合了贝叶斯理论、图模型与变分自编码器，能够充分利用道路历史速度数据，预测未来道路行驶时间，从而提高交通效率和出行体验。</a:t>
            </a:r>
          </a:p>
        </p:txBody>
      </p:sp>
      <p:cxnSp>
        <p:nvCxnSpPr>
          <p:cNvPr id="17" name="直接连接符 16">
            <a:extLst>
              <a:ext uri="{FF2B5EF4-FFF2-40B4-BE49-F238E27FC236}">
                <a16:creationId xmlns:a16="http://schemas.microsoft.com/office/drawing/2014/main" id="{1F92B94B-342A-4D68-B1D2-ECDDA16B6B40}"/>
              </a:ext>
            </a:extLst>
          </p:cNvPr>
          <p:cNvCxnSpPr/>
          <p:nvPr/>
        </p:nvCxnSpPr>
        <p:spPr>
          <a:xfrm>
            <a:off x="3060151" y="3018008"/>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AutoShape 59">
            <a:extLst>
              <a:ext uri="{FF2B5EF4-FFF2-40B4-BE49-F238E27FC236}">
                <a16:creationId xmlns:a16="http://schemas.microsoft.com/office/drawing/2014/main" id="{133B3B37-798B-4ED1-99C9-33DB2C5F3E14}"/>
              </a:ext>
            </a:extLst>
          </p:cNvPr>
          <p:cNvSpPr>
            <a:spLocks/>
          </p:cNvSpPr>
          <p:nvPr/>
        </p:nvSpPr>
        <p:spPr bwMode="auto">
          <a:xfrm>
            <a:off x="4262763" y="3955126"/>
            <a:ext cx="484686" cy="48255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2">
            <a:extLst>
              <a:ext uri="{FF2B5EF4-FFF2-40B4-BE49-F238E27FC236}">
                <a16:creationId xmlns:a16="http://schemas.microsoft.com/office/drawing/2014/main" id="{79C976E0-1F7F-4567-853A-FD52A07FE003}"/>
              </a:ext>
            </a:extLst>
          </p:cNvPr>
          <p:cNvSpPr>
            <a:spLocks/>
          </p:cNvSpPr>
          <p:nvPr/>
        </p:nvSpPr>
        <p:spPr bwMode="auto">
          <a:xfrm>
            <a:off x="3778076" y="2968144"/>
            <a:ext cx="484687" cy="48255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0" name="组合 19">
            <a:extLst>
              <a:ext uri="{FF2B5EF4-FFF2-40B4-BE49-F238E27FC236}">
                <a16:creationId xmlns:a16="http://schemas.microsoft.com/office/drawing/2014/main" id="{0DA5727A-D91D-47D8-8F97-F592EF6CA8FF}"/>
              </a:ext>
            </a:extLst>
          </p:cNvPr>
          <p:cNvGrpSpPr/>
          <p:nvPr/>
        </p:nvGrpSpPr>
        <p:grpSpPr>
          <a:xfrm>
            <a:off x="4384261" y="1952421"/>
            <a:ext cx="331960" cy="483901"/>
            <a:chOff x="2528974" y="2863357"/>
            <a:chExt cx="246811" cy="359779"/>
          </a:xfrm>
          <a:solidFill>
            <a:srgbClr val="036EB8"/>
          </a:solidFill>
        </p:grpSpPr>
        <p:sp>
          <p:nvSpPr>
            <p:cNvPr id="21" name="AutoShape 113">
              <a:extLst>
                <a:ext uri="{FF2B5EF4-FFF2-40B4-BE49-F238E27FC236}">
                  <a16:creationId xmlns:a16="http://schemas.microsoft.com/office/drawing/2014/main" id="{9A486254-7AFA-46BA-8705-C2885B208DF9}"/>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2" name="AutoShape 114">
              <a:extLst>
                <a:ext uri="{FF2B5EF4-FFF2-40B4-BE49-F238E27FC236}">
                  <a16:creationId xmlns:a16="http://schemas.microsoft.com/office/drawing/2014/main" id="{41BE0A3B-8582-4B2E-8D84-9F4DBC510E94}"/>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extLst>
      <p:ext uri="{BB962C8B-B14F-4D97-AF65-F5344CB8AC3E}">
        <p14:creationId xmlns:p14="http://schemas.microsoft.com/office/powerpoint/2010/main" val="191134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53B94AFD-2F30-B624-E2F7-F9EECBD5940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56C5EFA1-3CE8-3DE0-04EF-120E967B50FE}"/>
              </a:ext>
            </a:extLst>
          </p:cNvPr>
          <p:cNvSpPr/>
          <p:nvPr/>
        </p:nvSpPr>
        <p:spPr>
          <a:xfrm>
            <a:off x="4028996" y="46526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1524E71A-864B-45DF-4AB5-7F74B3362D64}"/>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36B74F09-C547-4C5D-9002-1104512A11CB}"/>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6E11A57D-0879-8E0C-4679-F7FA8FAF7889}"/>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6DBF439B-E0CA-F76A-B184-9601D38EE285}"/>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F9304678-768F-9985-6F3C-0B62DCCC696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FDC1553-B36E-4D4E-E5D3-43AD48284DB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BA9B98D5-CA9B-A9A1-BAA3-C6865C019AE4}"/>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8F75BDA6-2002-A583-9DC6-41AEA04896B3}"/>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弧形 2">
            <a:extLst>
              <a:ext uri="{FF2B5EF4-FFF2-40B4-BE49-F238E27FC236}">
                <a16:creationId xmlns:a16="http://schemas.microsoft.com/office/drawing/2014/main" id="{406BC0FB-CF4B-850F-7406-D03BD9ED2FA7}"/>
              </a:ext>
            </a:extLst>
          </p:cNvPr>
          <p:cNvSpPr/>
          <p:nvPr/>
        </p:nvSpPr>
        <p:spPr>
          <a:xfrm rot="8100000">
            <a:off x="143613" y="123753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4" name="椭圆 3">
            <a:extLst>
              <a:ext uri="{FF2B5EF4-FFF2-40B4-BE49-F238E27FC236}">
                <a16:creationId xmlns:a16="http://schemas.microsoft.com/office/drawing/2014/main" id="{00CDBBF2-C241-9934-666B-5988A202F8DE}"/>
              </a:ext>
            </a:extLst>
          </p:cNvPr>
          <p:cNvSpPr/>
          <p:nvPr/>
        </p:nvSpPr>
        <p:spPr>
          <a:xfrm>
            <a:off x="346753" y="15190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01</a:t>
            </a:r>
            <a:endParaRPr lang="zh-CN" altLang="en-US" sz="2400" dirty="0">
              <a:latin typeface="Agency FB" panose="020B0503020202020204" pitchFamily="34" charset="0"/>
            </a:endParaRPr>
          </a:p>
        </p:txBody>
      </p:sp>
      <p:cxnSp>
        <p:nvCxnSpPr>
          <p:cNvPr id="11" name="直接箭头连接符 10">
            <a:extLst>
              <a:ext uri="{FF2B5EF4-FFF2-40B4-BE49-F238E27FC236}">
                <a16:creationId xmlns:a16="http://schemas.microsoft.com/office/drawing/2014/main" id="{1D7ED895-6C9A-C1C1-991A-63DA0611E934}"/>
              </a:ext>
            </a:extLst>
          </p:cNvPr>
          <p:cNvCxnSpPr>
            <a:cxnSpLocks/>
          </p:cNvCxnSpPr>
          <p:nvPr/>
        </p:nvCxnSpPr>
        <p:spPr>
          <a:xfrm>
            <a:off x="1488980" y="2586072"/>
            <a:ext cx="747490" cy="125512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弧形 11">
            <a:extLst>
              <a:ext uri="{FF2B5EF4-FFF2-40B4-BE49-F238E27FC236}">
                <a16:creationId xmlns:a16="http://schemas.microsoft.com/office/drawing/2014/main" id="{F2ECE823-00E5-CF50-5C40-1E0992840F5A}"/>
              </a:ext>
            </a:extLst>
          </p:cNvPr>
          <p:cNvSpPr/>
          <p:nvPr/>
        </p:nvSpPr>
        <p:spPr>
          <a:xfrm rot="8100000">
            <a:off x="3584024" y="110596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13" name="椭圆 12">
            <a:extLst>
              <a:ext uri="{FF2B5EF4-FFF2-40B4-BE49-F238E27FC236}">
                <a16:creationId xmlns:a16="http://schemas.microsoft.com/office/drawing/2014/main" id="{11D9C346-8A78-0B94-4BC9-DCCEDC5B2D4D}"/>
              </a:ext>
            </a:extLst>
          </p:cNvPr>
          <p:cNvSpPr/>
          <p:nvPr/>
        </p:nvSpPr>
        <p:spPr>
          <a:xfrm>
            <a:off x="3787165" y="136986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03</a:t>
            </a:r>
            <a:endParaRPr lang="zh-CN" altLang="en-US" sz="2400" dirty="0">
              <a:latin typeface="Agency FB" panose="020B0503020202020204" pitchFamily="34" charset="0"/>
            </a:endParaRPr>
          </a:p>
        </p:txBody>
      </p:sp>
      <p:sp>
        <p:nvSpPr>
          <p:cNvPr id="14" name="椭圆 13">
            <a:extLst>
              <a:ext uri="{FF2B5EF4-FFF2-40B4-BE49-F238E27FC236}">
                <a16:creationId xmlns:a16="http://schemas.microsoft.com/office/drawing/2014/main" id="{119B24D4-740E-386F-2283-5E0D4CBAB491}"/>
              </a:ext>
            </a:extLst>
          </p:cNvPr>
          <p:cNvSpPr/>
          <p:nvPr/>
        </p:nvSpPr>
        <p:spPr>
          <a:xfrm>
            <a:off x="2070481" y="369687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02</a:t>
            </a:r>
            <a:endParaRPr lang="zh-CN" altLang="en-US" sz="2400" dirty="0">
              <a:latin typeface="Agency FB" panose="020B0503020202020204" pitchFamily="34" charset="0"/>
            </a:endParaRPr>
          </a:p>
        </p:txBody>
      </p:sp>
      <p:sp>
        <p:nvSpPr>
          <p:cNvPr id="15" name="椭圆 14">
            <a:extLst>
              <a:ext uri="{FF2B5EF4-FFF2-40B4-BE49-F238E27FC236}">
                <a16:creationId xmlns:a16="http://schemas.microsoft.com/office/drawing/2014/main" id="{9445861E-22FB-1392-E5B8-523AE36368C8}"/>
              </a:ext>
            </a:extLst>
          </p:cNvPr>
          <p:cNvSpPr/>
          <p:nvPr/>
        </p:nvSpPr>
        <p:spPr>
          <a:xfrm>
            <a:off x="5370852" y="372092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04</a:t>
            </a:r>
            <a:endParaRPr lang="zh-CN" altLang="en-US" sz="2400" dirty="0">
              <a:latin typeface="Agency FB" panose="020B0503020202020204" pitchFamily="34" charset="0"/>
            </a:endParaRPr>
          </a:p>
        </p:txBody>
      </p:sp>
      <p:cxnSp>
        <p:nvCxnSpPr>
          <p:cNvPr id="16" name="直接箭头连接符 15">
            <a:extLst>
              <a:ext uri="{FF2B5EF4-FFF2-40B4-BE49-F238E27FC236}">
                <a16:creationId xmlns:a16="http://schemas.microsoft.com/office/drawing/2014/main" id="{11A5F64E-6B97-781E-5BA9-351855C1E420}"/>
              </a:ext>
            </a:extLst>
          </p:cNvPr>
          <p:cNvCxnSpPr>
            <a:cxnSpLocks/>
            <a:stCxn id="12" idx="0"/>
            <a:endCxn id="15" idx="1"/>
          </p:cNvCxnSpPr>
          <p:nvPr/>
        </p:nvCxnSpPr>
        <p:spPr>
          <a:xfrm>
            <a:off x="4933405" y="2455341"/>
            <a:ext cx="609466" cy="143760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45C3427-BDDF-F38E-2A52-A6CE53949F02}"/>
              </a:ext>
            </a:extLst>
          </p:cNvPr>
          <p:cNvCxnSpPr>
            <a:cxnSpLocks/>
            <a:endCxn id="12" idx="2"/>
          </p:cNvCxnSpPr>
          <p:nvPr/>
        </p:nvCxnSpPr>
        <p:spPr>
          <a:xfrm flipV="1">
            <a:off x="3117091" y="2455341"/>
            <a:ext cx="698450" cy="136991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8">
            <a:extLst>
              <a:ext uri="{FF2B5EF4-FFF2-40B4-BE49-F238E27FC236}">
                <a16:creationId xmlns:a16="http://schemas.microsoft.com/office/drawing/2014/main" id="{3D44A6E0-3214-78B3-BE60-EAF6F9351897}"/>
              </a:ext>
            </a:extLst>
          </p:cNvPr>
          <p:cNvSpPr txBox="1"/>
          <p:nvPr/>
        </p:nvSpPr>
        <p:spPr>
          <a:xfrm>
            <a:off x="1679939" y="1352803"/>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22" name="TextBox 29">
            <a:extLst>
              <a:ext uri="{FF2B5EF4-FFF2-40B4-BE49-F238E27FC236}">
                <a16:creationId xmlns:a16="http://schemas.microsoft.com/office/drawing/2014/main" id="{06704E44-A64F-BB9B-A445-06A4D17AF2A1}"/>
              </a:ext>
            </a:extLst>
          </p:cNvPr>
          <p:cNvSpPr txBox="1"/>
          <p:nvPr/>
        </p:nvSpPr>
        <p:spPr>
          <a:xfrm>
            <a:off x="1710557" y="1714948"/>
            <a:ext cx="1908943" cy="131080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删除车辆停止时以及位置偏差过大的的采样点</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使用卡尔曼滤波矫正数据</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合并节点简化路网</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3" name="TextBox 28">
            <a:extLst>
              <a:ext uri="{FF2B5EF4-FFF2-40B4-BE49-F238E27FC236}">
                <a16:creationId xmlns:a16="http://schemas.microsoft.com/office/drawing/2014/main" id="{8A270DCF-BFBA-C0DF-EE7E-26C4BDE36586}"/>
              </a:ext>
            </a:extLst>
          </p:cNvPr>
          <p:cNvSpPr txBox="1"/>
          <p:nvPr/>
        </p:nvSpPr>
        <p:spPr>
          <a:xfrm>
            <a:off x="7319955" y="269366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交互式投票</a:t>
            </a:r>
          </a:p>
        </p:txBody>
      </p:sp>
      <p:sp>
        <p:nvSpPr>
          <p:cNvPr id="24" name="TextBox 29">
            <a:extLst>
              <a:ext uri="{FF2B5EF4-FFF2-40B4-BE49-F238E27FC236}">
                <a16:creationId xmlns:a16="http://schemas.microsoft.com/office/drawing/2014/main" id="{F38EABBE-B461-FFA6-A690-415226DF490F}"/>
              </a:ext>
            </a:extLst>
          </p:cNvPr>
          <p:cNvSpPr txBox="1"/>
          <p:nvPr/>
        </p:nvSpPr>
        <p:spPr>
          <a:xfrm>
            <a:off x="7358056" y="3113721"/>
            <a:ext cx="1519244" cy="64601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寻找局部最优路径</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侯选边投票</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计算最终匹配路径</a:t>
            </a:r>
            <a:endParaRPr lang="en-US" altLang="zh-CN" sz="1200" dirty="0">
              <a:solidFill>
                <a:schemeClr val="tx1">
                  <a:lumMod val="65000"/>
                  <a:lumOff val="35000"/>
                </a:schemeClr>
              </a:solidFill>
              <a:ea typeface="思源黑体" panose="020B0500000000000000" pitchFamily="34" charset="-122"/>
            </a:endParaRPr>
          </a:p>
        </p:txBody>
      </p:sp>
      <p:sp>
        <p:nvSpPr>
          <p:cNvPr id="27" name="TextBox 28">
            <a:extLst>
              <a:ext uri="{FF2B5EF4-FFF2-40B4-BE49-F238E27FC236}">
                <a16:creationId xmlns:a16="http://schemas.microsoft.com/office/drawing/2014/main" id="{5BE5898A-984A-F59D-D5BD-03B815FC914C}"/>
              </a:ext>
            </a:extLst>
          </p:cNvPr>
          <p:cNvSpPr txBox="1"/>
          <p:nvPr/>
        </p:nvSpPr>
        <p:spPr>
          <a:xfrm>
            <a:off x="2192355" y="4914669"/>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候选点搜索</a:t>
            </a:r>
          </a:p>
        </p:txBody>
      </p:sp>
      <p:sp>
        <p:nvSpPr>
          <p:cNvPr id="28" name="TextBox 29">
            <a:extLst>
              <a:ext uri="{FF2B5EF4-FFF2-40B4-BE49-F238E27FC236}">
                <a16:creationId xmlns:a16="http://schemas.microsoft.com/office/drawing/2014/main" id="{CE21051E-E27B-A71A-2B65-A3AD5F783D0A}"/>
              </a:ext>
            </a:extLst>
          </p:cNvPr>
          <p:cNvSpPr txBox="1"/>
          <p:nvPr/>
        </p:nvSpPr>
        <p:spPr>
          <a:xfrm>
            <a:off x="2166724" y="529185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构建三维</a:t>
            </a:r>
            <a:r>
              <a:rPr lang="en-US" altLang="zh-CN" sz="1200" dirty="0">
                <a:solidFill>
                  <a:schemeClr val="tx1">
                    <a:lumMod val="65000"/>
                    <a:lumOff val="35000"/>
                  </a:schemeClr>
                </a:solidFill>
                <a:ea typeface="思源黑体" panose="020B0500000000000000" pitchFamily="34" charset="-122"/>
              </a:rPr>
              <a:t>KD</a:t>
            </a:r>
            <a:r>
              <a:rPr lang="zh-CN" altLang="en-US" sz="1200" dirty="0">
                <a:solidFill>
                  <a:schemeClr val="tx1">
                    <a:lumMod val="65000"/>
                    <a:lumOff val="35000"/>
                  </a:schemeClr>
                </a:solidFill>
                <a:ea typeface="思源黑体" panose="020B0500000000000000" pitchFamily="34" charset="-122"/>
              </a:rPr>
              <a:t>树</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en-US" altLang="zh-CN" sz="1200" dirty="0">
                <a:solidFill>
                  <a:schemeClr val="tx1">
                    <a:lumMod val="65000"/>
                    <a:lumOff val="35000"/>
                  </a:schemeClr>
                </a:solidFill>
                <a:ea typeface="思源黑体" panose="020B0500000000000000" pitchFamily="34" charset="-122"/>
              </a:rPr>
              <a:t>KNN</a:t>
            </a:r>
            <a:r>
              <a:rPr lang="zh-CN" altLang="en-US" sz="1200" dirty="0">
                <a:solidFill>
                  <a:schemeClr val="tx1">
                    <a:lumMod val="65000"/>
                    <a:lumOff val="35000"/>
                  </a:schemeClr>
                </a:solidFill>
                <a:ea typeface="思源黑体" panose="020B0500000000000000" pitchFamily="34" charset="-122"/>
              </a:rPr>
              <a:t>全局查询候选路段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墨卡托投影计算候选点</a:t>
            </a:r>
            <a:endParaRPr lang="en-US" altLang="zh-CN" sz="1200" dirty="0">
              <a:solidFill>
                <a:schemeClr val="tx1">
                  <a:lumMod val="65000"/>
                  <a:lumOff val="35000"/>
                </a:schemeClr>
              </a:solidFill>
              <a:ea typeface="思源黑体" panose="020B0500000000000000" pitchFamily="34" charset="-122"/>
            </a:endParaRPr>
          </a:p>
          <a:p>
            <a:pPr>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椭圆 34">
            <a:extLst>
              <a:ext uri="{FF2B5EF4-FFF2-40B4-BE49-F238E27FC236}">
                <a16:creationId xmlns:a16="http://schemas.microsoft.com/office/drawing/2014/main" id="{97F964FE-6C6F-2E02-03DC-7B0FFC574766}"/>
              </a:ext>
            </a:extLst>
          </p:cNvPr>
          <p:cNvSpPr/>
          <p:nvPr/>
        </p:nvSpPr>
        <p:spPr>
          <a:xfrm>
            <a:off x="7152761" y="134035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05</a:t>
            </a:r>
            <a:endParaRPr lang="zh-CN" altLang="en-US" sz="2400" dirty="0">
              <a:latin typeface="Agency FB" panose="020B0503020202020204" pitchFamily="34" charset="0"/>
            </a:endParaRPr>
          </a:p>
        </p:txBody>
      </p:sp>
      <p:sp>
        <p:nvSpPr>
          <p:cNvPr id="36" name="弧形 35">
            <a:extLst>
              <a:ext uri="{FF2B5EF4-FFF2-40B4-BE49-F238E27FC236}">
                <a16:creationId xmlns:a16="http://schemas.microsoft.com/office/drawing/2014/main" id="{EC7073AE-DFEE-F904-6B81-2CEC66C032C3}"/>
              </a:ext>
            </a:extLst>
          </p:cNvPr>
          <p:cNvSpPr/>
          <p:nvPr/>
        </p:nvSpPr>
        <p:spPr>
          <a:xfrm rot="8100000">
            <a:off x="6937616" y="1060684"/>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cxnSp>
        <p:nvCxnSpPr>
          <p:cNvPr id="37" name="直接箭头连接符 36">
            <a:extLst>
              <a:ext uri="{FF2B5EF4-FFF2-40B4-BE49-F238E27FC236}">
                <a16:creationId xmlns:a16="http://schemas.microsoft.com/office/drawing/2014/main" id="{CD227AEF-32E2-E340-3789-FBFD0DE5650E}"/>
              </a:ext>
            </a:extLst>
          </p:cNvPr>
          <p:cNvCxnSpPr>
            <a:cxnSpLocks/>
            <a:stCxn id="15" idx="7"/>
            <a:endCxn id="36" idx="2"/>
          </p:cNvCxnSpPr>
          <p:nvPr/>
        </p:nvCxnSpPr>
        <p:spPr>
          <a:xfrm flipV="1">
            <a:off x="6373451" y="2410065"/>
            <a:ext cx="795682" cy="148287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28">
            <a:extLst>
              <a:ext uri="{FF2B5EF4-FFF2-40B4-BE49-F238E27FC236}">
                <a16:creationId xmlns:a16="http://schemas.microsoft.com/office/drawing/2014/main" id="{E6D7BF7E-EF30-F0A1-E87D-9B0D41584144}"/>
              </a:ext>
            </a:extLst>
          </p:cNvPr>
          <p:cNvSpPr txBox="1"/>
          <p:nvPr/>
        </p:nvSpPr>
        <p:spPr>
          <a:xfrm>
            <a:off x="4970578" y="141933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位置上下文分析</a:t>
            </a:r>
          </a:p>
        </p:txBody>
      </p:sp>
      <p:sp>
        <p:nvSpPr>
          <p:cNvPr id="46" name="TextBox 29">
            <a:extLst>
              <a:ext uri="{FF2B5EF4-FFF2-40B4-BE49-F238E27FC236}">
                <a16:creationId xmlns:a16="http://schemas.microsoft.com/office/drawing/2014/main" id="{38CEE7B5-A18B-536A-BE4E-58673A493DA7}"/>
              </a:ext>
            </a:extLst>
          </p:cNvPr>
          <p:cNvSpPr txBox="1"/>
          <p:nvPr/>
        </p:nvSpPr>
        <p:spPr>
          <a:xfrm>
            <a:off x="5040043" y="1783873"/>
            <a:ext cx="1908943"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时空分析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道路一致性分析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约束条件分析</a:t>
            </a:r>
            <a:endParaRPr lang="en-US" altLang="zh-CN" sz="1200" dirty="0">
              <a:solidFill>
                <a:schemeClr val="tx1">
                  <a:lumMod val="65000"/>
                  <a:lumOff val="35000"/>
                </a:schemeClr>
              </a:solidFill>
              <a:ea typeface="思源黑体" panose="020B0500000000000000" pitchFamily="34" charset="-122"/>
            </a:endParaRPr>
          </a:p>
          <a:p>
            <a:pPr algn="l">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8" name="TextBox 28">
            <a:extLst>
              <a:ext uri="{FF2B5EF4-FFF2-40B4-BE49-F238E27FC236}">
                <a16:creationId xmlns:a16="http://schemas.microsoft.com/office/drawing/2014/main" id="{3F3FA831-5AB4-7968-CE9E-8EE09AADB25B}"/>
              </a:ext>
            </a:extLst>
          </p:cNvPr>
          <p:cNvSpPr txBox="1"/>
          <p:nvPr/>
        </p:nvSpPr>
        <p:spPr>
          <a:xfrm>
            <a:off x="5459218" y="4955828"/>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相互影响建模</a:t>
            </a:r>
          </a:p>
        </p:txBody>
      </p:sp>
      <p:sp>
        <p:nvSpPr>
          <p:cNvPr id="49" name="TextBox 29">
            <a:extLst>
              <a:ext uri="{FF2B5EF4-FFF2-40B4-BE49-F238E27FC236}">
                <a16:creationId xmlns:a16="http://schemas.microsoft.com/office/drawing/2014/main" id="{21F38783-0636-500B-7DB8-913367AA1FAE}"/>
              </a:ext>
            </a:extLst>
          </p:cNvPr>
          <p:cNvSpPr txBox="1"/>
          <p:nvPr/>
        </p:nvSpPr>
        <p:spPr>
          <a:xfrm>
            <a:off x="5492337" y="534190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静态评分矩阵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加权影响建模</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生成候选图</a:t>
            </a:r>
            <a:endParaRPr lang="en-US" altLang="zh-CN" sz="1200" dirty="0">
              <a:solidFill>
                <a:schemeClr val="tx1">
                  <a:lumMod val="65000"/>
                  <a:lumOff val="35000"/>
                </a:schemeClr>
              </a:solidFill>
              <a:ea typeface="思源黑体" panose="020B0500000000000000" pitchFamily="34" charset="-122"/>
            </a:endParaRPr>
          </a:p>
        </p:txBody>
      </p:sp>
    </p:spTree>
    <p:extLst>
      <p:ext uri="{BB962C8B-B14F-4D97-AF65-F5344CB8AC3E}">
        <p14:creationId xmlns:p14="http://schemas.microsoft.com/office/powerpoint/2010/main" val="287756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C9FCF05C-94B4-DD53-C36B-DAE0507087A6}"/>
              </a:ext>
            </a:extLst>
          </p:cNvPr>
          <p:cNvSpPr/>
          <p:nvPr/>
        </p:nvSpPr>
        <p:spPr>
          <a:xfrm>
            <a:off x="4567615"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40" name="矩形 39">
            <a:extLst>
              <a:ext uri="{FF2B5EF4-FFF2-40B4-BE49-F238E27FC236}">
                <a16:creationId xmlns:a16="http://schemas.microsoft.com/office/drawing/2014/main" id="{7B0F9BB1-1469-3CAC-048D-31DD1D70B132}"/>
              </a:ext>
            </a:extLst>
          </p:cNvPr>
          <p:cNvSpPr/>
          <p:nvPr/>
        </p:nvSpPr>
        <p:spPr>
          <a:xfrm>
            <a:off x="548139"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Box 28">
            <a:extLst>
              <a:ext uri="{FF2B5EF4-FFF2-40B4-BE49-F238E27FC236}">
                <a16:creationId xmlns:a16="http://schemas.microsoft.com/office/drawing/2014/main" id="{08BD73E9-9BFD-5C34-8B39-41A9A40D39BE}"/>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p>
        </p:txBody>
      </p:sp>
      <p:sp>
        <p:nvSpPr>
          <p:cNvPr id="6" name="Freeform 115">
            <a:extLst>
              <a:ext uri="{FF2B5EF4-FFF2-40B4-BE49-F238E27FC236}">
                <a16:creationId xmlns:a16="http://schemas.microsoft.com/office/drawing/2014/main" id="{6852F63F-8D8D-CA46-87D5-C3CB57B5AF30}"/>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Rectangle 2">
            <a:extLst>
              <a:ext uri="{FF2B5EF4-FFF2-40B4-BE49-F238E27FC236}">
                <a16:creationId xmlns:a16="http://schemas.microsoft.com/office/drawing/2014/main" id="{151CB3A9-316B-104F-9B92-2FEF9FE636F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1A5C970-FCFD-6F71-0EEF-422A8846F14B}"/>
              </a:ext>
            </a:extLst>
          </p:cNvPr>
          <p:cNvGraphicFramePr>
            <a:graphicFrameLocks noChangeAspect="1"/>
          </p:cNvGraphicFramePr>
          <p:nvPr>
            <p:extLst>
              <p:ext uri="{D42A27DB-BD31-4B8C-83A1-F6EECF244321}">
                <p14:modId xmlns:p14="http://schemas.microsoft.com/office/powerpoint/2010/main" val="2243055346"/>
              </p:ext>
            </p:extLst>
          </p:nvPr>
        </p:nvGraphicFramePr>
        <p:xfrm>
          <a:off x="655394" y="1751619"/>
          <a:ext cx="3482340" cy="2691529"/>
        </p:xfrm>
        <a:graphic>
          <a:graphicData uri="http://schemas.openxmlformats.org/presentationml/2006/ole">
            <mc:AlternateContent xmlns:mc="http://schemas.openxmlformats.org/markup-compatibility/2006">
              <mc:Choice xmlns:v="urn:schemas-microsoft-com:vml" Requires="v">
                <p:oleObj name="Visio" r:id="rId2" imgW="5722770" imgH="4370172" progId="Visio.Drawing.15">
                  <p:embed/>
                </p:oleObj>
              </mc:Choice>
              <mc:Fallback>
                <p:oleObj name="Visio" r:id="rId2" imgW="5722770" imgH="4370172"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94" y="1751619"/>
                        <a:ext cx="3482340" cy="2691529"/>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02E03231-9FEE-12B9-80EC-5308966180A8}"/>
              </a:ext>
            </a:extLst>
          </p:cNvPr>
          <p:cNvSpPr>
            <a:spLocks noChangeArrowheads="1"/>
          </p:cNvSpPr>
          <p:nvPr/>
        </p:nvSpPr>
        <p:spPr bwMode="auto">
          <a:xfrm>
            <a:off x="4674870" y="2232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7BF9AF29-EA4D-0888-3DD1-DC8EE0E60B90}"/>
              </a:ext>
            </a:extLst>
          </p:cNvPr>
          <p:cNvGraphicFramePr>
            <a:graphicFrameLocks noChangeAspect="1"/>
          </p:cNvGraphicFramePr>
          <p:nvPr>
            <p:extLst>
              <p:ext uri="{D42A27DB-BD31-4B8C-83A1-F6EECF244321}">
                <p14:modId xmlns:p14="http://schemas.microsoft.com/office/powerpoint/2010/main" val="425460945"/>
              </p:ext>
            </p:extLst>
          </p:nvPr>
        </p:nvGraphicFramePr>
        <p:xfrm>
          <a:off x="4640685" y="1869786"/>
          <a:ext cx="3550709" cy="2229157"/>
        </p:xfrm>
        <a:graphic>
          <a:graphicData uri="http://schemas.openxmlformats.org/presentationml/2006/ole">
            <mc:AlternateContent xmlns:mc="http://schemas.openxmlformats.org/markup-compatibility/2006">
              <mc:Choice xmlns:v="urn:schemas-microsoft-com:vml" Requires="v">
                <p:oleObj name="Visio" r:id="rId4" imgW="8351590" imgH="4206429" progId="Visio.Drawing.15">
                  <p:embed/>
                </p:oleObj>
              </mc:Choice>
              <mc:Fallback>
                <p:oleObj name="Visio" r:id="rId4" imgW="8351590" imgH="4206429"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685" y="1869786"/>
                        <a:ext cx="3550709" cy="2229157"/>
                      </a:xfrm>
                      <a:prstGeom prst="rect">
                        <a:avLst/>
                      </a:prstGeom>
                      <a:noFill/>
                    </p:spPr>
                  </p:pic>
                </p:oleObj>
              </mc:Fallback>
            </mc:AlternateContent>
          </a:graphicData>
        </a:graphic>
      </p:graphicFrame>
      <p:sp>
        <p:nvSpPr>
          <p:cNvPr id="39" name="矩形 38">
            <a:extLst>
              <a:ext uri="{FF2B5EF4-FFF2-40B4-BE49-F238E27FC236}">
                <a16:creationId xmlns:a16="http://schemas.microsoft.com/office/drawing/2014/main" id="{A034C65A-3CC1-4D94-B70B-DA256137CF4C}"/>
              </a:ext>
            </a:extLst>
          </p:cNvPr>
          <p:cNvSpPr/>
          <p:nvPr/>
        </p:nvSpPr>
        <p:spPr bwMode="auto">
          <a:xfrm>
            <a:off x="5843476" y="3984905"/>
            <a:ext cx="1415773"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研究成果展示</a:t>
            </a:r>
          </a:p>
        </p:txBody>
      </p:sp>
      <p:sp>
        <p:nvSpPr>
          <p:cNvPr id="41" name="文本框 40">
            <a:extLst>
              <a:ext uri="{FF2B5EF4-FFF2-40B4-BE49-F238E27FC236}">
                <a16:creationId xmlns:a16="http://schemas.microsoft.com/office/drawing/2014/main" id="{32980D03-5BA6-9D0D-D9DC-F049ACCE2643}"/>
              </a:ext>
            </a:extLst>
          </p:cNvPr>
          <p:cNvSpPr txBox="1"/>
          <p:nvPr/>
        </p:nvSpPr>
        <p:spPr>
          <a:xfrm>
            <a:off x="655394" y="4525987"/>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en-US" altLang="zh-CN" sz="1600" dirty="0"/>
              <a:t>GPS</a:t>
            </a:r>
            <a:r>
              <a:rPr lang="zh-CN" altLang="en-US" sz="1600" dirty="0"/>
              <a:t>轨迹去噪</a:t>
            </a:r>
          </a:p>
        </p:txBody>
      </p:sp>
      <p:sp>
        <p:nvSpPr>
          <p:cNvPr id="42" name="矩形 41">
            <a:extLst>
              <a:ext uri="{FF2B5EF4-FFF2-40B4-BE49-F238E27FC236}">
                <a16:creationId xmlns:a16="http://schemas.microsoft.com/office/drawing/2014/main" id="{C623CECF-EC03-D354-A401-8DEC3A495707}"/>
              </a:ext>
            </a:extLst>
          </p:cNvPr>
          <p:cNvSpPr/>
          <p:nvPr/>
        </p:nvSpPr>
        <p:spPr>
          <a:xfrm>
            <a:off x="655394" y="4830002"/>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红色圈内的采样点为车辆停止时采集的，这些点会干扰道路行驶时间的计算，需删除这些采样点。</a:t>
            </a:r>
            <a:endParaRPr sz="1400" dirty="0">
              <a:solidFill>
                <a:schemeClr val="tx1"/>
              </a:solidFill>
              <a:latin typeface="微软雅黑" panose="020B0503020204020204" charset="-122"/>
              <a:ea typeface="微软雅黑" panose="020B0503020204020204" charset="-122"/>
            </a:endParaRPr>
          </a:p>
        </p:txBody>
      </p:sp>
      <p:sp>
        <p:nvSpPr>
          <p:cNvPr id="45" name="文本框 44">
            <a:extLst>
              <a:ext uri="{FF2B5EF4-FFF2-40B4-BE49-F238E27FC236}">
                <a16:creationId xmlns:a16="http://schemas.microsoft.com/office/drawing/2014/main" id="{342EC111-2A97-1CE9-2A92-A7142CA257A0}"/>
              </a:ext>
            </a:extLst>
          </p:cNvPr>
          <p:cNvSpPr txBox="1"/>
          <p:nvPr/>
        </p:nvSpPr>
        <p:spPr>
          <a:xfrm>
            <a:off x="4705424" y="4448862"/>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路网简化</a:t>
            </a:r>
          </a:p>
        </p:txBody>
      </p:sp>
      <p:sp>
        <p:nvSpPr>
          <p:cNvPr id="46" name="矩形 45">
            <a:extLst>
              <a:ext uri="{FF2B5EF4-FFF2-40B4-BE49-F238E27FC236}">
                <a16:creationId xmlns:a16="http://schemas.microsoft.com/office/drawing/2014/main" id="{205BEB1F-BB07-74BC-03B2-4F7DFA226633}"/>
              </a:ext>
            </a:extLst>
          </p:cNvPr>
          <p:cNvSpPr/>
          <p:nvPr/>
        </p:nvSpPr>
        <p:spPr>
          <a:xfrm>
            <a:off x="4705424" y="4752877"/>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将统一路口的多个节点合并为一个节点，简化了原始路网结构，加快路网有关的计算。</a:t>
            </a:r>
            <a:endParaRPr sz="1400" dirty="0">
              <a:solidFill>
                <a:schemeClr val="tx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12479</TotalTime>
  <Words>4476</Words>
  <Application>Microsoft Office PowerPoint</Application>
  <PresentationFormat>全屏显示(4:3)</PresentationFormat>
  <Paragraphs>325</Paragraphs>
  <Slides>40</Slides>
  <Notes>25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40</vt:i4>
      </vt:variant>
    </vt:vector>
  </HeadingPairs>
  <TitlesOfParts>
    <vt:vector size="52" baseType="lpstr">
      <vt:lpstr>Gill Sans</vt:lpstr>
      <vt:lpstr>黑体</vt:lpstr>
      <vt:lpstr>思源黑体</vt:lpstr>
      <vt:lpstr>微软雅黑</vt:lpstr>
      <vt:lpstr>Agency FB</vt:lpstr>
      <vt:lpstr>Arial</vt:lpstr>
      <vt:lpstr>Arial Black</vt:lpstr>
      <vt:lpstr>Cambria Math</vt:lpstr>
      <vt:lpstr>Wingdings</vt:lpstr>
      <vt:lpstr>默认设计模板</vt:lpstr>
      <vt:lpstr>Visio</vt:lpstr>
      <vt:lpstr>Microsoft Visio 绘图</vt:lpstr>
      <vt:lpstr>PowerPoint 演示文稿</vt:lpstr>
      <vt:lpstr>PowerPoint 演示文稿</vt:lpstr>
      <vt:lpstr>1.1 研究背景与意义</vt:lpstr>
      <vt:lpstr>1.2 研究动机</vt:lpstr>
      <vt:lpstr>1.2 研究动机</vt:lpstr>
      <vt:lpstr>1.3 主要工作</vt:lpstr>
      <vt:lpstr>PowerPoint 演示文稿</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2.2 数据集的构建 </vt:lpstr>
      <vt:lpstr>2.3 方法评估 </vt:lpstr>
      <vt:lpstr>2.3 方法评估 </vt:lpstr>
      <vt:lpstr>2.3 方法评估 </vt:lpstr>
      <vt:lpstr>2.3 方法评估 </vt:lpstr>
      <vt:lpstr>2.3 方法评估 </vt:lpstr>
      <vt:lpstr>2.3 方法评估 </vt:lpstr>
      <vt:lpstr>PowerPoint 演示文稿</vt:lpstr>
      <vt:lpstr>3.1 贝叶斯时空图变分自编码器的道路行驶时间预测模型</vt:lpstr>
      <vt:lpstr>3.1 贝叶斯时空图变分自编码器的道路行驶时间预测模型</vt:lpstr>
      <vt:lpstr>3.1 贝叶斯时空图变分自编码器的道路行驶时间预测模型</vt:lpstr>
      <vt:lpstr>3.1 贝叶斯时空图变分自编码器的道路行驶时间预测模型</vt:lpstr>
      <vt:lpstr>3.2 实验设置</vt:lpstr>
      <vt:lpstr>3.3 实验性能评估-道路行驶时间预测模型</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2439</cp:revision>
  <cp:lastPrinted>2113-01-01T00:00:00Z</cp:lastPrinted>
  <dcterms:created xsi:type="dcterms:W3CDTF">2113-01-01T00:00:00Z</dcterms:created>
  <dcterms:modified xsi:type="dcterms:W3CDTF">2023-05-23T11:46:26Z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